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65" r:id="rId2"/>
    <p:sldId id="257" r:id="rId3"/>
    <p:sldId id="271" r:id="rId4"/>
    <p:sldId id="272" r:id="rId5"/>
    <p:sldId id="273"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7DBDC-8612-4797-B36C-25D396F8138A}" type="datetimeFigureOut">
              <a:rPr lang="nl-NL" smtClean="0"/>
              <a:t>21-11-2017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2A068-5B0A-4E76-BD69-CEBC7DDF20BE}" type="slidenum">
              <a:rPr lang="nl-NL" smtClean="0"/>
              <a:t>‹nr.›</a:t>
            </a:fld>
            <a:endParaRPr lang="nl-NL"/>
          </a:p>
        </p:txBody>
      </p:sp>
    </p:spTree>
    <p:extLst>
      <p:ext uri="{BB962C8B-B14F-4D97-AF65-F5344CB8AC3E}">
        <p14:creationId xmlns:p14="http://schemas.microsoft.com/office/powerpoint/2010/main" val="60377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nl.tammeratten.wikia.com/wiki/Rattentaal?action=edit&amp;section=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l.tammeratten.wikia.com/wiki/Rattentaal?action=edit&amp;section=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nl.tammeratten.wikia.com/wiki/Rattentaal?action=edit&amp;section=12" TargetMode="External"/><Relationship Id="rId5" Type="http://schemas.openxmlformats.org/officeDocument/2006/relationships/hyperlink" Target="http://nl.tammeratten.wikia.com/wiki/Rattentaal?action=edit&amp;section=10" TargetMode="External"/><Relationship Id="rId4" Type="http://schemas.openxmlformats.org/officeDocument/2006/relationships/hyperlink" Target="http://nl.tammeratten.wikia.com/wiki/Rattentaal?action=edit&amp;section=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Cavia’s zijn groepsdieren en leven in het wild in groepen van 5 tot 10 dieren</a:t>
            </a:r>
          </a:p>
          <a:p>
            <a:pPr lvl="0"/>
            <a:r>
              <a:rPr lang="nl-NL" dirty="0"/>
              <a:t>Het zijn sociale dieren</a:t>
            </a:r>
          </a:p>
          <a:p>
            <a:pPr lvl="0"/>
            <a:r>
              <a:rPr lang="nl-NL" dirty="0"/>
              <a:t>Ze hebben een rangorde en als er een nieuwe cavia in de groep komt, word de rangorde weer veranderd</a:t>
            </a:r>
          </a:p>
          <a:p>
            <a:pPr lvl="0"/>
            <a:r>
              <a:rPr lang="nl-NL" dirty="0"/>
              <a:t>Het zijn dagdieren, dus ze zijn overdag actief en </a:t>
            </a:r>
            <a:r>
              <a:rPr lang="nl-NL" dirty="0" err="1"/>
              <a:t>s’nachts</a:t>
            </a:r>
            <a:r>
              <a:rPr lang="nl-NL" dirty="0"/>
              <a:t> slapen ze</a:t>
            </a:r>
          </a:p>
          <a:p>
            <a:pPr lvl="0"/>
            <a:r>
              <a:rPr lang="nl-NL" dirty="0"/>
              <a:t>Als een cavia blij is, gaan ze soms springen</a:t>
            </a:r>
          </a:p>
          <a:p>
            <a:pPr lvl="0"/>
            <a:r>
              <a:rPr lang="nl-NL" dirty="0"/>
              <a:t>Cavia’s ruiken aan alles</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3</a:t>
            </a:fld>
            <a:endParaRPr lang="nl-NL"/>
          </a:p>
        </p:txBody>
      </p:sp>
    </p:spTree>
    <p:extLst>
      <p:ext uri="{BB962C8B-B14F-4D97-AF65-F5344CB8AC3E}">
        <p14:creationId xmlns:p14="http://schemas.microsoft.com/office/powerpoint/2010/main" val="239757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voortplanting kan je ze het best in paartjes houden omdat de overige vrouwtjes anders de jongen opeten</a:t>
            </a:r>
          </a:p>
          <a:p>
            <a:r>
              <a:rPr lang="nl-NL" dirty="0"/>
              <a:t>De draagtijd van gerbils is tussen 20 en 24 dagen</a:t>
            </a:r>
          </a:p>
          <a:p>
            <a:r>
              <a:rPr lang="nl-NL" dirty="0"/>
              <a:t>Verstoor de vrouwtjes niet tijden de bevalling </a:t>
            </a:r>
          </a:p>
          <a:p>
            <a:r>
              <a:rPr lang="nl-NL" dirty="0"/>
              <a:t>Nestjes van gemiddeld 5 jongen</a:t>
            </a:r>
          </a:p>
          <a:p>
            <a:r>
              <a:rPr lang="nl-NL" dirty="0"/>
              <a:t>De jongen worden kaal, blind en doof geboren</a:t>
            </a:r>
          </a:p>
          <a:p>
            <a:r>
              <a:rPr lang="nl-NL" dirty="0"/>
              <a:t>Na 14 dagen gaan de ogen open en kunnen de jongen het nest uit</a:t>
            </a:r>
          </a:p>
          <a:p>
            <a:r>
              <a:rPr lang="nl-NL" dirty="0"/>
              <a:t>De jongen worden ongeveer 4 weken gezoogd</a:t>
            </a:r>
          </a:p>
          <a:p>
            <a:r>
              <a:rPr lang="nl-NL" dirty="0"/>
              <a:t>Tijdens de zwangerschap zijn de vrouwtjes agressief tegen de mannetjes zorg dan voor een apart nest voor het mannetje</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12</a:t>
            </a:fld>
            <a:endParaRPr lang="nl-NL"/>
          </a:p>
        </p:txBody>
      </p:sp>
    </p:spTree>
    <p:extLst>
      <p:ext uri="{BB962C8B-B14F-4D97-AF65-F5344CB8AC3E}">
        <p14:creationId xmlns:p14="http://schemas.microsoft.com/office/powerpoint/2010/main" val="281667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13</a:t>
            </a:fld>
            <a:endParaRPr lang="nl-NL"/>
          </a:p>
        </p:txBody>
      </p:sp>
    </p:spTree>
    <p:extLst>
      <p:ext uri="{BB962C8B-B14F-4D97-AF65-F5344CB8AC3E}">
        <p14:creationId xmlns:p14="http://schemas.microsoft.com/office/powerpoint/2010/main" val="404347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Dominant: op da achterpoten staan en piepen.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trillen met de staart: dit is een teken van agressie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in elkaar duiken en piepen is een teken van onderdanigheid                                      Elkaar wassen/ likken: dit is een vriendschappelijk gebaar van muizen onderling </a:t>
            </a:r>
          </a:p>
          <a:p>
            <a:r>
              <a:rPr lang="nl-NL" sz="1200" kern="1200" dirty="0">
                <a:solidFill>
                  <a:schemeClr val="tx1"/>
                </a:solidFill>
                <a:effectLst/>
                <a:latin typeface="+mn-lt"/>
                <a:ea typeface="+mn-ea"/>
                <a:cs typeface="+mn-cs"/>
              </a:rPr>
              <a:t>Achter elkaar aanlopen: nieuwsgierigheid naar wat een nieuwe muis gaat doen  </a:t>
            </a:r>
          </a:p>
          <a:p>
            <a:r>
              <a:rPr lang="nl-NL" sz="1200" kern="1200" dirty="0">
                <a:solidFill>
                  <a:schemeClr val="tx1"/>
                </a:solidFill>
                <a:effectLst/>
                <a:latin typeface="+mn-lt"/>
                <a:ea typeface="+mn-ea"/>
                <a:cs typeface="+mn-cs"/>
              </a:rPr>
              <a:t>Muizen verdelen ook eten onderling </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14</a:t>
            </a:fld>
            <a:endParaRPr lang="nl-NL"/>
          </a:p>
        </p:txBody>
      </p:sp>
    </p:spTree>
    <p:extLst>
      <p:ext uri="{BB962C8B-B14F-4D97-AF65-F5344CB8AC3E}">
        <p14:creationId xmlns:p14="http://schemas.microsoft.com/office/powerpoint/2010/main" val="295618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Muizen gaan s’ nachts op zoek naar zaden, vruchten, insecten en andere eetbare dingen.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Muizen zijn s ’nachts dieren maar ze kunnen overdag ook actief zijn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vrouwtjes muis heeft een cyclus van ongeveer 10 dagen dus na een week met een mannetje is ze wel drachtig. Als je het mannetje door de hele dracht bij het vrouwtje laat zal hij helpen met het verzorgen van de jongen maar als je hem weg haalt zal hij de jongen doden omdat hij denkt dat ze van een andere muis zijn. </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15</a:t>
            </a:fld>
            <a:endParaRPr lang="nl-NL"/>
          </a:p>
        </p:txBody>
      </p:sp>
    </p:spTree>
    <p:extLst>
      <p:ext uri="{BB962C8B-B14F-4D97-AF65-F5344CB8AC3E}">
        <p14:creationId xmlns:p14="http://schemas.microsoft.com/office/powerpoint/2010/main" val="135230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muizen families gebruiken Urine om het territorium af te bakenen. En bevechten Ander muizen bevechten die het territorium binnen komen ze zijn vatbaar voor </a:t>
            </a:r>
          </a:p>
          <a:p>
            <a:r>
              <a:rPr lang="nl-NL" dirty="0"/>
              <a:t> olifantstanden. Inteelt is een probleem wat voorkomt omdat muizen zo snel opgroeien. </a:t>
            </a:r>
            <a:r>
              <a:rPr lang="nl-NL" dirty="0" err="1"/>
              <a:t>Overgewucht</a:t>
            </a:r>
            <a:r>
              <a:rPr lang="nl-NL" dirty="0"/>
              <a:t> kan voorkomen door te veel voeren.</a:t>
            </a:r>
          </a:p>
          <a:p>
            <a:r>
              <a:rPr lang="nl-NL" dirty="0"/>
              <a:t> een gezonde muis heeft geen olifantstanden is niet te dik verder heeft hij geen wonden en speelt met zijn soort genoten. </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16</a:t>
            </a:fld>
            <a:endParaRPr lang="nl-NL"/>
          </a:p>
        </p:txBody>
      </p:sp>
    </p:spTree>
    <p:extLst>
      <p:ext uri="{BB962C8B-B14F-4D97-AF65-F5344CB8AC3E}">
        <p14:creationId xmlns:p14="http://schemas.microsoft.com/office/powerpoint/2010/main" val="370037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kern="1200" dirty="0">
                <a:solidFill>
                  <a:schemeClr val="tx1"/>
                </a:solidFill>
                <a:effectLst/>
                <a:latin typeface="+mn-lt"/>
                <a:ea typeface="+mn-ea"/>
                <a:cs typeface="+mn-cs"/>
              </a:rPr>
              <a:t>Knarsen </a:t>
            </a:r>
          </a:p>
          <a:p>
            <a:pPr fontAlgn="base"/>
            <a:r>
              <a:rPr lang="nl-NL" sz="1200" kern="1200" dirty="0">
                <a:solidFill>
                  <a:schemeClr val="tx1"/>
                </a:solidFill>
                <a:effectLst/>
                <a:latin typeface="+mn-lt"/>
                <a:ea typeface="+mn-ea"/>
                <a:cs typeface="+mn-cs"/>
              </a:rPr>
              <a:t>Ratten doen met hun tanden over elkaar bewegen om een krakend geluid te maken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dit heeft meerdere betekenissen of hij heeft het na zijn zin of hij heeft pijn.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als me rat knarst en hij ziet er niet lekker uit zoals een rommelige vacht ga er dan mee naar de dierenarts.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sommige ratten knarsen ook omdat ze boos zijn</a:t>
            </a:r>
          </a:p>
          <a:p>
            <a:pPr fontAlgn="base"/>
            <a:r>
              <a:rPr lang="nl-NL" sz="1200" b="1" kern="1200" dirty="0">
                <a:solidFill>
                  <a:schemeClr val="tx1"/>
                </a:solidFill>
                <a:effectLst/>
                <a:latin typeface="+mn-lt"/>
                <a:ea typeface="+mn-ea"/>
                <a:cs typeface="+mn-cs"/>
              </a:rPr>
              <a:t>Ploppen </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Ploppen doen ratten knarsen tegelijkertijd met ploppen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omdat ze ploppen worden de oogballen door dat ze de kaakspieren gebruiken naar buiten geduwd</a:t>
            </a:r>
          </a:p>
          <a:p>
            <a:pPr fontAlgn="base"/>
            <a:r>
              <a:rPr lang="nl-NL" sz="1200" kern="1200" dirty="0">
                <a:solidFill>
                  <a:schemeClr val="tx1"/>
                </a:solidFill>
                <a:effectLst/>
                <a:latin typeface="+mn-lt"/>
                <a:ea typeface="+mn-ea"/>
                <a:cs typeface="+mn-cs"/>
              </a:rPr>
              <a:t>Maar gelukkig kan het geen kwaad </a:t>
            </a:r>
          </a:p>
          <a:p>
            <a:pPr fontAlgn="base"/>
            <a:r>
              <a:rPr lang="nl-NL" sz="1200" b="1" kern="1200" dirty="0">
                <a:solidFill>
                  <a:schemeClr val="tx1"/>
                </a:solidFill>
                <a:effectLst/>
                <a:latin typeface="+mn-lt"/>
                <a:ea typeface="+mn-ea"/>
                <a:cs typeface="+mn-cs"/>
              </a:rPr>
              <a:t>Piepen</a:t>
            </a:r>
            <a:r>
              <a:rPr lang="nl-NL" sz="1200" u="none" strike="noStrike" kern="1200" dirty="0">
                <a:solidFill>
                  <a:schemeClr val="tx1"/>
                </a:solidFill>
                <a:effectLst/>
                <a:latin typeface="+mn-lt"/>
                <a:ea typeface="+mn-ea"/>
                <a:cs typeface="+mn-cs"/>
                <a:hlinkClick r:id="rId3" tooltip="Edit Piepen section"/>
              </a:rPr>
              <a:t> </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Ratten </a:t>
            </a:r>
            <a:r>
              <a:rPr lang="nl-NL" sz="1200" kern="1200" dirty="0" err="1">
                <a:solidFill>
                  <a:schemeClr val="tx1"/>
                </a:solidFill>
                <a:effectLst/>
                <a:latin typeface="+mn-lt"/>
                <a:ea typeface="+mn-ea"/>
                <a:cs typeface="+mn-cs"/>
              </a:rPr>
              <a:t>pieppen</a:t>
            </a:r>
            <a:r>
              <a:rPr lang="nl-NL" sz="1200" kern="1200" dirty="0">
                <a:solidFill>
                  <a:schemeClr val="tx1"/>
                </a:solidFill>
                <a:effectLst/>
                <a:latin typeface="+mn-lt"/>
                <a:ea typeface="+mn-ea"/>
                <a:cs typeface="+mn-cs"/>
              </a:rPr>
              <a:t> inderdaad</a:t>
            </a:r>
          </a:p>
          <a:p>
            <a:pPr fontAlgn="base"/>
            <a:r>
              <a:rPr lang="nl-NL" sz="1200" kern="1200" dirty="0">
                <a:solidFill>
                  <a:schemeClr val="tx1"/>
                </a:solidFill>
                <a:effectLst/>
                <a:latin typeface="+mn-lt"/>
                <a:ea typeface="+mn-ea"/>
                <a:cs typeface="+mn-cs"/>
              </a:rPr>
              <a:t>Ratten piepen natuurlijk als ze stoeien of als ze gaan eten of slapen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meestal is het gewoon </a:t>
            </a:r>
            <a:r>
              <a:rPr lang="nl-NL" sz="1200" kern="1200" dirty="0" err="1">
                <a:solidFill>
                  <a:schemeClr val="tx1"/>
                </a:solidFill>
                <a:effectLst/>
                <a:latin typeface="+mn-lt"/>
                <a:ea typeface="+mn-ea"/>
                <a:cs typeface="+mn-cs"/>
              </a:rPr>
              <a:t>aanstelerij</a:t>
            </a:r>
            <a:r>
              <a:rPr lang="nl-NL" sz="1200" kern="1200" dirty="0">
                <a:solidFill>
                  <a:schemeClr val="tx1"/>
                </a:solidFill>
                <a:effectLst/>
                <a:latin typeface="+mn-lt"/>
                <a:ea typeface="+mn-ea"/>
                <a:cs typeface="+mn-cs"/>
              </a:rPr>
              <a:t> , maar als een rat niet tam is piept hij in  het eerste geval van angst</a:t>
            </a:r>
          </a:p>
          <a:p>
            <a:pPr fontAlgn="base"/>
            <a:r>
              <a:rPr lang="nl-NL" sz="1200" kern="1200" dirty="0">
                <a:solidFill>
                  <a:schemeClr val="tx1"/>
                </a:solidFill>
                <a:effectLst/>
                <a:latin typeface="+mn-lt"/>
                <a:ea typeface="+mn-ea"/>
                <a:cs typeface="+mn-cs"/>
              </a:rPr>
              <a:t> </a:t>
            </a:r>
          </a:p>
          <a:p>
            <a:pPr fontAlgn="base"/>
            <a:r>
              <a:rPr lang="nl-NL" sz="1200" b="1" kern="1200" dirty="0">
                <a:solidFill>
                  <a:schemeClr val="tx1"/>
                </a:solidFill>
                <a:effectLst/>
                <a:latin typeface="+mn-lt"/>
                <a:ea typeface="+mn-ea"/>
                <a:cs typeface="+mn-cs"/>
              </a:rPr>
              <a:t>Krijsen </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Krijsen doen ze vaak als ze bang zijn of pijn hebben of als een rat ruzie heeft met een andere rat meer gezegd een </a:t>
            </a:r>
            <a:r>
              <a:rPr lang="nl-NL" sz="1200" kern="1200" dirty="0" err="1">
                <a:solidFill>
                  <a:schemeClr val="tx1"/>
                </a:solidFill>
                <a:effectLst/>
                <a:latin typeface="+mn-lt"/>
                <a:ea typeface="+mn-ea"/>
                <a:cs typeface="+mn-cs"/>
              </a:rPr>
              <a:t>plotelinge</a:t>
            </a:r>
            <a:r>
              <a:rPr lang="nl-NL" sz="1200" kern="1200" dirty="0">
                <a:solidFill>
                  <a:schemeClr val="tx1"/>
                </a:solidFill>
                <a:effectLst/>
                <a:latin typeface="+mn-lt"/>
                <a:ea typeface="+mn-ea"/>
                <a:cs typeface="+mn-cs"/>
              </a:rPr>
              <a:t> pijn</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17</a:t>
            </a:fld>
            <a:endParaRPr lang="nl-NL"/>
          </a:p>
        </p:txBody>
      </p:sp>
    </p:spTree>
    <p:extLst>
      <p:ext uri="{BB962C8B-B14F-4D97-AF65-F5344CB8AC3E}">
        <p14:creationId xmlns:p14="http://schemas.microsoft.com/office/powerpoint/2010/main" val="19884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kern="1200" dirty="0" err="1">
                <a:solidFill>
                  <a:schemeClr val="tx1"/>
                </a:solidFill>
                <a:effectLst/>
                <a:latin typeface="+mn-lt"/>
                <a:ea typeface="+mn-ea"/>
                <a:cs typeface="+mn-cs"/>
              </a:rPr>
              <a:t>Egelen</a:t>
            </a:r>
            <a:r>
              <a:rPr lang="nl-NL" sz="1200" b="1" u="none" strike="noStrike" kern="1200" dirty="0">
                <a:solidFill>
                  <a:schemeClr val="tx1"/>
                </a:solidFill>
                <a:effectLst/>
                <a:latin typeface="+mn-lt"/>
                <a:ea typeface="+mn-ea"/>
                <a:cs typeface="+mn-cs"/>
                <a:hlinkClick r:id="rId3" tooltip="Edit Egelen section"/>
              </a:rPr>
              <a:t/>
            </a:r>
            <a:br>
              <a:rPr lang="nl-NL" sz="1200" b="1" u="none" strike="noStrike" kern="1200" dirty="0">
                <a:solidFill>
                  <a:schemeClr val="tx1"/>
                </a:solidFill>
                <a:effectLst/>
                <a:latin typeface="+mn-lt"/>
                <a:ea typeface="+mn-ea"/>
                <a:cs typeface="+mn-cs"/>
                <a:hlinkClick r:id="rId3" tooltip="Edit Egelen section"/>
              </a:rPr>
            </a:br>
            <a:r>
              <a:rPr lang="nl-NL" sz="1200" b="1" kern="1200" dirty="0">
                <a:solidFill>
                  <a:schemeClr val="tx1"/>
                </a:solidFill>
                <a:effectLst/>
                <a:latin typeface="+mn-lt"/>
                <a:ea typeface="+mn-ea"/>
                <a:cs typeface="+mn-cs"/>
              </a:rPr>
              <a:t>dit is een vorm van boosheid dit doet de rat vaak tijdens het vechten </a:t>
            </a:r>
            <a:br>
              <a:rPr lang="nl-NL" sz="1200" b="1"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dit kan ook een vorm van pijn zijn en is een bezoekje aan de dierenarts best nuttig zijn</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a:t>
            </a:r>
          </a:p>
          <a:p>
            <a:pPr fontAlgn="base"/>
            <a:r>
              <a:rPr lang="nl-NL" sz="1200" b="1" kern="1200" dirty="0">
                <a:solidFill>
                  <a:schemeClr val="tx1"/>
                </a:solidFill>
                <a:effectLst/>
                <a:latin typeface="+mn-lt"/>
                <a:ea typeface="+mn-ea"/>
                <a:cs typeface="+mn-cs"/>
              </a:rPr>
              <a:t>Hoog op de poten lopen </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Omdat de rat boos is en dit gepaard gaat met </a:t>
            </a:r>
            <a:r>
              <a:rPr lang="nl-NL" sz="1200" kern="1200" dirty="0" err="1">
                <a:solidFill>
                  <a:schemeClr val="tx1"/>
                </a:solidFill>
                <a:effectLst/>
                <a:latin typeface="+mn-lt"/>
                <a:ea typeface="+mn-ea"/>
                <a:cs typeface="+mn-cs"/>
              </a:rPr>
              <a:t>egelen</a:t>
            </a:r>
            <a:r>
              <a:rPr lang="nl-NL" sz="1200" kern="1200" dirty="0">
                <a:solidFill>
                  <a:schemeClr val="tx1"/>
                </a:solidFill>
                <a:effectLst/>
                <a:latin typeface="+mn-lt"/>
                <a:ea typeface="+mn-ea"/>
                <a:cs typeface="+mn-cs"/>
              </a:rPr>
              <a:t> lijkt hij zo veel groter omdat hij hoog op de poten staat</a:t>
            </a:r>
          </a:p>
          <a:p>
            <a:pPr fontAlgn="base"/>
            <a:r>
              <a:rPr lang="nl-NL" sz="1200" b="1" kern="1200" dirty="0">
                <a:solidFill>
                  <a:schemeClr val="tx1"/>
                </a:solidFill>
                <a:effectLst/>
                <a:latin typeface="+mn-lt"/>
                <a:ea typeface="+mn-ea"/>
                <a:cs typeface="+mn-cs"/>
              </a:rPr>
              <a:t>Op de achterpoten staan</a:t>
            </a:r>
            <a:r>
              <a:rPr lang="nl-NL" sz="1200" u="none" strike="noStrike" kern="1200" dirty="0">
                <a:solidFill>
                  <a:schemeClr val="tx1"/>
                </a:solidFill>
                <a:effectLst/>
                <a:latin typeface="+mn-lt"/>
                <a:ea typeface="+mn-ea"/>
                <a:cs typeface="+mn-cs"/>
                <a:hlinkClick r:id="rId4" tooltip="Edit Op de achterpoten staan section"/>
              </a:rPr>
              <a:t> </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In ontspannen situatie is dit </a:t>
            </a:r>
            <a:r>
              <a:rPr lang="nl-NL" sz="1200" kern="1200" dirty="0" err="1">
                <a:solidFill>
                  <a:schemeClr val="tx1"/>
                </a:solidFill>
                <a:effectLst/>
                <a:latin typeface="+mn-lt"/>
                <a:ea typeface="+mn-ea"/>
                <a:cs typeface="+mn-cs"/>
              </a:rPr>
              <a:t>nieuwschierigheid</a:t>
            </a:r>
            <a:r>
              <a:rPr lang="nl-NL" sz="1200" kern="1200" dirty="0">
                <a:solidFill>
                  <a:schemeClr val="tx1"/>
                </a:solidFill>
                <a:effectLst/>
                <a:latin typeface="+mn-lt"/>
                <a:ea typeface="+mn-ea"/>
                <a:cs typeface="+mn-cs"/>
              </a:rPr>
              <a:t> maar in en uitdagende houding gaan ze er juist op staan zodat ze kunnen vechten met hun voorpoten</a:t>
            </a:r>
          </a:p>
          <a:p>
            <a:pPr fontAlgn="base"/>
            <a:r>
              <a:rPr lang="nl-NL" sz="1200" b="1" kern="1200" dirty="0">
                <a:solidFill>
                  <a:schemeClr val="tx1"/>
                </a:solidFill>
                <a:effectLst/>
                <a:latin typeface="+mn-lt"/>
                <a:ea typeface="+mn-ea"/>
                <a:cs typeface="+mn-cs"/>
              </a:rPr>
              <a:t>Zekeren </a:t>
            </a:r>
            <a:r>
              <a:rPr lang="nl-NL" sz="1200" u="none" strike="noStrike" kern="1200" dirty="0">
                <a:solidFill>
                  <a:schemeClr val="tx1"/>
                </a:solidFill>
                <a:effectLst/>
                <a:latin typeface="+mn-lt"/>
                <a:ea typeface="+mn-ea"/>
                <a:cs typeface="+mn-cs"/>
                <a:hlinkClick r:id="rId5" tooltip="Edit Zekeren section"/>
              </a:rPr>
              <a:t> </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Als de kop van een rat aan het  heen en weer  wiegen is </a:t>
            </a:r>
            <a:r>
              <a:rPr lang="nl-NL" sz="1200" kern="1200" dirty="0" err="1">
                <a:solidFill>
                  <a:schemeClr val="tx1"/>
                </a:solidFill>
                <a:effectLst/>
                <a:latin typeface="+mn-lt"/>
                <a:ea typeface="+mn-ea"/>
                <a:cs typeface="+mn-cs"/>
              </a:rPr>
              <a:t>is</a:t>
            </a:r>
            <a:r>
              <a:rPr lang="nl-NL" sz="1200" kern="1200" dirty="0">
                <a:solidFill>
                  <a:schemeClr val="tx1"/>
                </a:solidFill>
                <a:effectLst/>
                <a:latin typeface="+mn-lt"/>
                <a:ea typeface="+mn-ea"/>
                <a:cs typeface="+mn-cs"/>
              </a:rPr>
              <a:t> dit een manier om diepte in te schatten </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pPr fontAlgn="base"/>
            <a:r>
              <a:rPr lang="nl-NL" sz="1200" b="1" kern="1200" dirty="0">
                <a:solidFill>
                  <a:schemeClr val="tx1"/>
                </a:solidFill>
                <a:effectLst/>
                <a:latin typeface="+mn-lt"/>
                <a:ea typeface="+mn-ea"/>
                <a:cs typeface="+mn-cs"/>
              </a:rPr>
              <a:t>Onder kruipen </a:t>
            </a:r>
            <a:br>
              <a:rPr lang="nl-NL" sz="1200" b="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als een rat onder de buik of achterhand te kruipen lijkt het of de rat onderdanig is maar dit is niet zo dit is meer dominant gedrag omdat de buik net zoals bij de rat een kwetsbare plek is en eisen dominante ratten dit dus op</a:t>
            </a:r>
          </a:p>
          <a:p>
            <a:pPr fontAlgn="base"/>
            <a:r>
              <a:rPr lang="nl-NL" sz="1200" kern="1200" dirty="0">
                <a:solidFill>
                  <a:schemeClr val="tx1"/>
                </a:solidFill>
                <a:effectLst/>
                <a:latin typeface="+mn-lt"/>
                <a:ea typeface="+mn-ea"/>
                <a:cs typeface="+mn-cs"/>
              </a:rPr>
              <a:t> </a:t>
            </a:r>
          </a:p>
          <a:p>
            <a:pPr fontAlgn="base"/>
            <a:r>
              <a:rPr lang="nl-NL" sz="1200" b="1" kern="1200" dirty="0">
                <a:solidFill>
                  <a:schemeClr val="tx1"/>
                </a:solidFill>
                <a:effectLst/>
                <a:latin typeface="+mn-lt"/>
                <a:ea typeface="+mn-ea"/>
                <a:cs typeface="+mn-cs"/>
              </a:rPr>
              <a:t>Kwispelen/Staart slingeren</a:t>
            </a:r>
            <a:r>
              <a:rPr lang="nl-NL" sz="1200" u="none" strike="noStrike" kern="1200" dirty="0">
                <a:solidFill>
                  <a:schemeClr val="tx1"/>
                </a:solidFill>
                <a:effectLst/>
                <a:latin typeface="+mn-lt"/>
                <a:ea typeface="+mn-ea"/>
                <a:cs typeface="+mn-cs"/>
                <a:hlinkClick r:id="rId6" tooltip="Edit Kwispelen/Staart slingeren section"/>
              </a:rPr>
              <a:t> </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Als een rat kwispelt betekent het  onrust of niet op zijn gemak zijn als een rat gewoon slingert is hij wel op zijn gemak</a:t>
            </a:r>
          </a:p>
          <a:p>
            <a:pPr fontAlgn="base"/>
            <a:r>
              <a:rPr lang="nl-NL" sz="1200" kern="1200" dirty="0">
                <a:solidFill>
                  <a:schemeClr val="tx1"/>
                </a:solidFill>
                <a:effectLst/>
                <a:latin typeface="+mn-lt"/>
                <a:ea typeface="+mn-ea"/>
                <a:cs typeface="+mn-cs"/>
              </a:rPr>
              <a:t>Stress voorkomen is gewoon rustig en normaal met het dier omgaan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Een goede huisvesting en alles wat het dier daarom heen nog nodig heeft .</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18</a:t>
            </a:fld>
            <a:endParaRPr lang="nl-NL"/>
          </a:p>
        </p:txBody>
      </p:sp>
    </p:spTree>
    <p:extLst>
      <p:ext uri="{BB962C8B-B14F-4D97-AF65-F5344CB8AC3E}">
        <p14:creationId xmlns:p14="http://schemas.microsoft.com/office/powerpoint/2010/main" val="105024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Ze kunnen bijten maar doen dit nooit zonder reden</a:t>
            </a:r>
          </a:p>
          <a:p>
            <a:pPr lvl="0"/>
            <a:r>
              <a:rPr lang="nl-NL" dirty="0"/>
              <a:t>Als ze hard piepen doen ze dit om aandacht te vragen of omdat ze honger hebben</a:t>
            </a:r>
          </a:p>
          <a:p>
            <a:pPr lvl="0"/>
            <a:r>
              <a:rPr lang="nl-NL" dirty="0"/>
              <a:t>Als ze fluiten is er gevaar in de buurt</a:t>
            </a:r>
          </a:p>
          <a:p>
            <a:pPr lvl="0"/>
            <a:r>
              <a:rPr lang="nl-NL" dirty="0"/>
              <a:t>Als ze zacht piepen zijn ze tevreden</a:t>
            </a:r>
          </a:p>
          <a:p>
            <a:pPr lvl="0"/>
            <a:r>
              <a:rPr lang="nl-NL" dirty="0"/>
              <a:t>Als ze klappertanden hebben ze ruzie met een andere cavia of voelen ze zich bedreigd</a:t>
            </a:r>
          </a:p>
          <a:p>
            <a:pPr lvl="0"/>
            <a:r>
              <a:rPr lang="nl-NL" dirty="0"/>
              <a:t>Als ze knorren is dat een reactie op een ander geluid of beweging </a:t>
            </a:r>
          </a:p>
          <a:p>
            <a:pPr lvl="0"/>
            <a:r>
              <a:rPr lang="nl-NL" dirty="0"/>
              <a:t>Zeugjes zijn om de 14 tot 18 dagen bronstig</a:t>
            </a:r>
          </a:p>
          <a:p>
            <a:pPr lvl="0"/>
            <a:r>
              <a:rPr lang="nl-NL" dirty="0"/>
              <a:t>Na de bevalling kunnen zeugen al meteen weer gedekt worden.</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4</a:t>
            </a:fld>
            <a:endParaRPr lang="nl-NL"/>
          </a:p>
        </p:txBody>
      </p:sp>
    </p:spTree>
    <p:extLst>
      <p:ext uri="{BB962C8B-B14F-4D97-AF65-F5344CB8AC3E}">
        <p14:creationId xmlns:p14="http://schemas.microsoft.com/office/powerpoint/2010/main" val="214821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 rusten tussen struikgewassen en hoog gras</a:t>
            </a:r>
          </a:p>
          <a:p>
            <a:r>
              <a:rPr lang="nl-NL" dirty="0"/>
              <a:t>Al 9000 jaar worden ze gehouden voor het vlees</a:t>
            </a:r>
          </a:p>
          <a:p>
            <a:r>
              <a:rPr lang="nl-NL" dirty="0"/>
              <a:t>Als de cavia bijt kan het zijn dat hij ziek is of pijn lijdt</a:t>
            </a:r>
          </a:p>
          <a:p>
            <a:r>
              <a:rPr lang="nl-NL" dirty="0"/>
              <a:t>In de ochtend en avondschemering zijn ze op zoek naar voedsel</a:t>
            </a:r>
          </a:p>
          <a:p>
            <a:r>
              <a:rPr lang="nl-NL" dirty="0"/>
              <a:t>Wilde cavia’s eten gras, bladeren, zaden, bloemen en barst.</a:t>
            </a:r>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5</a:t>
            </a:fld>
            <a:endParaRPr lang="nl-NL"/>
          </a:p>
        </p:txBody>
      </p:sp>
    </p:spTree>
    <p:extLst>
      <p:ext uri="{BB962C8B-B14F-4D97-AF65-F5344CB8AC3E}">
        <p14:creationId xmlns:p14="http://schemas.microsoft.com/office/powerpoint/2010/main" val="154141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Russische dwerghamster: Onverwachte gebeurtenissen blijft hij meestal staan. Als je je hand boven het hoofd van de hamster beweegt zal hij zijn kop scheef houden en naar boven kijken. Als er iets op een afstand gebeurd dan gaat de kop naar beneden. O dat moment is hij bang. Hij word nog banger als hij begint te krijsen en op zijn rug gaat liggen</a:t>
            </a:r>
          </a:p>
          <a:p>
            <a:r>
              <a:rPr lang="nl-NL" dirty="0" err="1"/>
              <a:t>Campbelli</a:t>
            </a:r>
            <a:r>
              <a:rPr lang="nl-NL" dirty="0"/>
              <a:t> dwerghamster: Als je je hand onverwachte beweging met je hand naar hem toe houdt kan het zijn dat hij op je afrent. Als hij bang is zal hij als aanval kiezen om te bijten. </a:t>
            </a:r>
          </a:p>
          <a:p>
            <a:r>
              <a:rPr lang="nl-NL" dirty="0"/>
              <a:t>Syrische dwerghamster: Als je onverwachts uit zijn nest wilt halen draait hij zich snel rond en gooit zijn pootjes naar voren. Dit kan met een combinatie van krijgen zijn. Dit dier is een echte bedelaar als hij in een tralieskooi zit. Hij gaat dan rechtop zijn achterpoten staan en met zijn voorhandjes tegen de tralies</a:t>
            </a:r>
          </a:p>
          <a:p>
            <a:r>
              <a:rPr lang="nl-NL" dirty="0"/>
              <a:t>Chinese dwerghamster: Deze hamster is van nature heel schuw. Als er onverwachts iets gebeurt zal hij zich proberen te verstoppen. </a:t>
            </a:r>
          </a:p>
          <a:p>
            <a:r>
              <a:rPr lang="nl-NL" dirty="0" err="1"/>
              <a:t>Roborovski</a:t>
            </a:r>
            <a:r>
              <a:rPr lang="nl-NL" dirty="0"/>
              <a:t> dwerghamster: Bij een onverwachte beweging zou hij als eerst stil gaan staan en zijn oren spitsen. Als er daarna iets gebeurd dan rent hij zo hard mogelijk weg. Deze hamsters kunnen heel goed zien als er iets in de kamer gebeurt. Het kan zijn dat ze daarom heel stil blijven staan of met hun hoofdjes jou volgen.</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6</a:t>
            </a:fld>
            <a:endParaRPr lang="nl-NL"/>
          </a:p>
        </p:txBody>
      </p:sp>
    </p:spTree>
    <p:extLst>
      <p:ext uri="{BB962C8B-B14F-4D97-AF65-F5344CB8AC3E}">
        <p14:creationId xmlns:p14="http://schemas.microsoft.com/office/powerpoint/2010/main" val="152577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Russische dwerghamster is een koppeldier. Hij kan goed samen met een partner van het ander geslacht leven. Wanneer deze in een groep gehouden word gaat dit meestal mis. Meestal gaat het mis wanneer het dier geslachtsrijp of paarrijp is.</a:t>
            </a:r>
          </a:p>
          <a:p>
            <a:r>
              <a:rPr lang="nl-NL" dirty="0"/>
              <a:t>De </a:t>
            </a:r>
            <a:r>
              <a:rPr lang="nl-NL" dirty="0" err="1"/>
              <a:t>campbelli</a:t>
            </a:r>
            <a:r>
              <a:rPr lang="nl-NL" dirty="0"/>
              <a:t> en </a:t>
            </a:r>
            <a:r>
              <a:rPr lang="nl-NL" dirty="0" err="1"/>
              <a:t>roborovski</a:t>
            </a:r>
            <a:r>
              <a:rPr lang="nl-NL" dirty="0"/>
              <a:t> dwerghamster kun je gemakkelijker in een groep houden. Dit is natuurlijk niet zonder risico. Er kunnen ruzies ontstaan. Binnen de groep </a:t>
            </a:r>
            <a:r>
              <a:rPr lang="nl-NL" dirty="0" err="1"/>
              <a:t>onstaat</a:t>
            </a:r>
            <a:r>
              <a:rPr lang="nl-NL" dirty="0"/>
              <a:t> een rangorde deze kan herschikt worden. Dit gebeurd met vechten wat zelfs dodelijk kan aflopen.</a:t>
            </a:r>
          </a:p>
          <a:p>
            <a:r>
              <a:rPr lang="nl-NL" dirty="0"/>
              <a:t>De Chinese dwerghamster is solitair. Deze dieren kun je niet gemakkelijk samen in een kooi houden. Fokkers zetten het mannetje en vrouwtje als ze 3,5-5 weken al bij elkaar omdat als ze ouder zijn je ze moeilijk kunt koppelen.</a:t>
            </a:r>
          </a:p>
          <a:p>
            <a:r>
              <a:rPr lang="nl-NL" dirty="0"/>
              <a:t>De Syrische hamster is solitair. Hij wilt absoluut geen gezelschap. Het is niet te adviseren om 2 of meerdere hamsters samen te houden. Op jonge leeftijd gaat het goed vandaar dat ze in de dierenwinkel wel bij elkaar zitten. Wanneer ze in de pubertijd komen gaat het mis. </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7</a:t>
            </a:fld>
            <a:endParaRPr lang="nl-NL"/>
          </a:p>
        </p:txBody>
      </p:sp>
    </p:spTree>
    <p:extLst>
      <p:ext uri="{BB962C8B-B14F-4D97-AF65-F5344CB8AC3E}">
        <p14:creationId xmlns:p14="http://schemas.microsoft.com/office/powerpoint/2010/main" val="39448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Hamster zijn schemer en nachtdieren met uitzondering op de Russische dwerghamster deze is overdag ook actief. </a:t>
            </a:r>
          </a:p>
          <a:p>
            <a:r>
              <a:rPr lang="nl-NL" dirty="0"/>
              <a:t>Bij een hamster kun je niet goed zien of ze zwanger zijn. Soms kun je merken dat de hamster wat dikker word en de tepels zichtbaarder worden. Het kan zijn dat ze zich iets anders gaan gedragen. Ze maken een groot nest, slopen eerder dingen op zoek naar nestmateriaal, iets agressiever tegen soortgenoten of eigenaar. Schijnzwanger komt vaak voor bij deze hamsters daarom weet je pas zeker of ze zwanger zijn als de jongkies er zijn. Vlak van te voren kun je meestal wel zien aankomen als je weet waar je op moet letten</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8</a:t>
            </a:fld>
            <a:endParaRPr lang="nl-NL"/>
          </a:p>
        </p:txBody>
      </p:sp>
    </p:spTree>
    <p:extLst>
      <p:ext uri="{BB962C8B-B14F-4D97-AF65-F5344CB8AC3E}">
        <p14:creationId xmlns:p14="http://schemas.microsoft.com/office/powerpoint/2010/main" val="417505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Geduldig en rustig zijn. De eerste dagen dat je je hamster hebt moet hem de nodige rust geven. Geef hem dagelijks eten en laat hem voor de rest met rust. </a:t>
            </a:r>
          </a:p>
          <a:p>
            <a:r>
              <a:rPr lang="nl-NL" dirty="0"/>
              <a:t>Zorg dat de hamster zijn geur terug vind. Zorg dat er altijd wat nestmateriaal in blijft zitten. zodat het dier zijn thuis herkent. Het schoonmaken van het verblijf mag niet te lang duren.</a:t>
            </a:r>
          </a:p>
          <a:p>
            <a:r>
              <a:rPr lang="nl-NL" dirty="0"/>
              <a:t>Als eerste stap bied je je hamster een lekker hapje aan in je handpalm. Vind hij dit nog te eng kun je deze eerst in zijn kooi neer leggen. Hij zal weten dat dit van jou komt. Uiteindelijk zal hij zich op je handpalm wagen. Als het dier op je hand zit til je hem voorzichtig op. Niet te hoog want als de hamster van je hand wilt springen dat hij zich niet bezeerd. Maar zorg dat dit niet gebeurd door hem correct vast te houden. </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9</a:t>
            </a:fld>
            <a:endParaRPr lang="nl-NL"/>
          </a:p>
        </p:txBody>
      </p:sp>
    </p:spTree>
    <p:extLst>
      <p:ext uri="{BB962C8B-B14F-4D97-AF65-F5344CB8AC3E}">
        <p14:creationId xmlns:p14="http://schemas.microsoft.com/office/powerpoint/2010/main" val="417823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Toch meerdere dieren bij elkaar zetten.</a:t>
            </a:r>
          </a:p>
          <a:p>
            <a:r>
              <a:rPr lang="nl-NL" dirty="0"/>
              <a:t>Geeuwen: Hij heeft goed geslapen</a:t>
            </a:r>
          </a:p>
          <a:p>
            <a:r>
              <a:rPr lang="nl-NL" dirty="0"/>
              <a:t>	          Hij voelt zich goed</a:t>
            </a:r>
          </a:p>
          <a:p>
            <a:r>
              <a:rPr lang="nl-NL" dirty="0"/>
              <a:t>Inkrimpen: Hij is geschrokken</a:t>
            </a:r>
          </a:p>
          <a:p>
            <a:r>
              <a:rPr lang="nl-NL" dirty="0"/>
              <a:t>Poetsen spelen </a:t>
            </a:r>
            <a:r>
              <a:rPr lang="nl-NL" dirty="0" err="1"/>
              <a:t>enz</a:t>
            </a:r>
            <a:r>
              <a:rPr lang="nl-NL" dirty="0"/>
              <a:t>: Hij voelt zich goed</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10</a:t>
            </a:fld>
            <a:endParaRPr lang="nl-NL"/>
          </a:p>
        </p:txBody>
      </p:sp>
    </p:spTree>
    <p:extLst>
      <p:ext uri="{BB962C8B-B14F-4D97-AF65-F5344CB8AC3E}">
        <p14:creationId xmlns:p14="http://schemas.microsoft.com/office/powerpoint/2010/main" val="65256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Gerbils zoeken graag beschutting tegen hitte, zijn nachtdieren en leven in warme en droge gebieden.</a:t>
            </a:r>
          </a:p>
          <a:p>
            <a:r>
              <a:rPr lang="nl-NL" dirty="0"/>
              <a:t>Ze eten planten zaden granen en insecten</a:t>
            </a:r>
          </a:p>
          <a:p>
            <a:r>
              <a:rPr lang="nl-NL" dirty="0"/>
              <a:t>Het zijn voedselverzamelaars</a:t>
            </a:r>
          </a:p>
          <a:p>
            <a:r>
              <a:rPr lang="nl-NL" dirty="0"/>
              <a:t>Ze zijn zuinig met water</a:t>
            </a:r>
          </a:p>
          <a:p>
            <a:r>
              <a:rPr lang="nl-NL" dirty="0"/>
              <a:t>Ze zijn territoriaal en ze leven in kolonies maar hebben individuele hollen</a:t>
            </a:r>
          </a:p>
          <a:p>
            <a:r>
              <a:rPr lang="nl-NL" dirty="0"/>
              <a:t>Ze communiceren via lichaamstaal en geluiden(waaronder ultrasone geluiden)</a:t>
            </a:r>
          </a:p>
          <a:p>
            <a:r>
              <a:rPr lang="nl-NL" dirty="0"/>
              <a:t>Bij opwinding trillen de achterbenen en bij agressie wordt met de tanden geklapperd</a:t>
            </a:r>
          </a:p>
          <a:p>
            <a:r>
              <a:rPr lang="nl-NL" dirty="0"/>
              <a:t>De mannetjes hebben geurklieren onder de buik waarmee ze hun territorium afbakenen</a:t>
            </a:r>
          </a:p>
          <a:p>
            <a:endParaRPr lang="nl-NL" dirty="0"/>
          </a:p>
        </p:txBody>
      </p:sp>
      <p:sp>
        <p:nvSpPr>
          <p:cNvPr id="4" name="Tijdelijke aanduiding voor dianummer 3"/>
          <p:cNvSpPr>
            <a:spLocks noGrp="1"/>
          </p:cNvSpPr>
          <p:nvPr>
            <p:ph type="sldNum" sz="quarter" idx="10"/>
          </p:nvPr>
        </p:nvSpPr>
        <p:spPr/>
        <p:txBody>
          <a:bodyPr/>
          <a:lstStyle/>
          <a:p>
            <a:fld id="{6702A068-5B0A-4E76-BD69-CEBC7DDF20BE}" type="slidenum">
              <a:rPr lang="nl-NL" smtClean="0"/>
              <a:t>11</a:t>
            </a:fld>
            <a:endParaRPr lang="nl-NL"/>
          </a:p>
        </p:txBody>
      </p:sp>
    </p:spTree>
    <p:extLst>
      <p:ext uri="{BB962C8B-B14F-4D97-AF65-F5344CB8AC3E}">
        <p14:creationId xmlns:p14="http://schemas.microsoft.com/office/powerpoint/2010/main" val="564576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57D51A92-A463-4969-A5F2-7834D5BBA9C2}"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63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4FD9841-E4DB-45F8-9C76-156A073C6908}" type="datetimeFigureOut">
              <a:rPr lang="nl-NL" smtClean="0"/>
              <a:t>21-11-2017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7D51A92-A463-4969-A5F2-7834D5BBA9C2}" type="slidenum">
              <a:rPr lang="nl-NL" smtClean="0"/>
              <a:t>‹nr.›</a:t>
            </a:fld>
            <a:endParaRPr lang="nl-NL"/>
          </a:p>
        </p:txBody>
      </p:sp>
    </p:spTree>
    <p:extLst>
      <p:ext uri="{BB962C8B-B14F-4D97-AF65-F5344CB8AC3E}">
        <p14:creationId xmlns:p14="http://schemas.microsoft.com/office/powerpoint/2010/main" val="279582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41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56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spTree>
    <p:extLst>
      <p:ext uri="{BB962C8B-B14F-4D97-AF65-F5344CB8AC3E}">
        <p14:creationId xmlns:p14="http://schemas.microsoft.com/office/powerpoint/2010/main" val="191749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7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343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27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00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spTree>
    <p:extLst>
      <p:ext uri="{BB962C8B-B14F-4D97-AF65-F5344CB8AC3E}">
        <p14:creationId xmlns:p14="http://schemas.microsoft.com/office/powerpoint/2010/main" val="204893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4FD9841-E4DB-45F8-9C76-156A073C6908}" type="datetimeFigureOut">
              <a:rPr lang="nl-NL" smtClean="0"/>
              <a:t>21-11-2017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D51A92-A463-4969-A5F2-7834D5BBA9C2}"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47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4FD9841-E4DB-45F8-9C76-156A073C6908}" type="datetimeFigureOut">
              <a:rPr lang="nl-NL" smtClean="0"/>
              <a:t>21-11-2017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7D51A92-A463-4969-A5F2-7834D5BBA9C2}" type="slidenum">
              <a:rPr lang="nl-NL" smtClean="0"/>
              <a:t>‹nr.›</a:t>
            </a:fld>
            <a:endParaRPr lang="nl-NL"/>
          </a:p>
        </p:txBody>
      </p:sp>
    </p:spTree>
    <p:extLst>
      <p:ext uri="{BB962C8B-B14F-4D97-AF65-F5344CB8AC3E}">
        <p14:creationId xmlns:p14="http://schemas.microsoft.com/office/powerpoint/2010/main" val="10169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4FD9841-E4DB-45F8-9C76-156A073C6908}" type="datetimeFigureOut">
              <a:rPr lang="nl-NL" smtClean="0"/>
              <a:t>21-11-2017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7D51A92-A463-4969-A5F2-7834D5BBA9C2}"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67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4FD9841-E4DB-45F8-9C76-156A073C6908}" type="datetimeFigureOut">
              <a:rPr lang="nl-NL" smtClean="0"/>
              <a:t>21-11-2017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7D51A92-A463-4969-A5F2-7834D5BBA9C2}"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78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D9841-E4DB-45F8-9C76-156A073C6908}" type="datetimeFigureOut">
              <a:rPr lang="nl-NL" smtClean="0"/>
              <a:t>21-11-2017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7D51A92-A463-4969-A5F2-7834D5BBA9C2}" type="slidenum">
              <a:rPr lang="nl-NL" smtClean="0"/>
              <a:t>‹nr.›</a:t>
            </a:fld>
            <a:endParaRPr lang="nl-NL"/>
          </a:p>
        </p:txBody>
      </p:sp>
    </p:spTree>
    <p:extLst>
      <p:ext uri="{BB962C8B-B14F-4D97-AF65-F5344CB8AC3E}">
        <p14:creationId xmlns:p14="http://schemas.microsoft.com/office/powerpoint/2010/main" val="336004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4FD9841-E4DB-45F8-9C76-156A073C6908}" type="datetimeFigureOut">
              <a:rPr lang="nl-NL" smtClean="0"/>
              <a:t>21-11-2017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7D51A92-A463-4969-A5F2-7834D5BBA9C2}"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64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4FD9841-E4DB-45F8-9C76-156A073C6908}" type="datetimeFigureOut">
              <a:rPr lang="nl-NL" smtClean="0"/>
              <a:t>21-11-2017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7D51A92-A463-4969-A5F2-7834D5BBA9C2}" type="slidenum">
              <a:rPr lang="nl-NL" smtClean="0"/>
              <a:t>‹nr.›</a:t>
            </a:fld>
            <a:endParaRPr lang="nl-NL"/>
          </a:p>
        </p:txBody>
      </p:sp>
    </p:spTree>
    <p:extLst>
      <p:ext uri="{BB962C8B-B14F-4D97-AF65-F5344CB8AC3E}">
        <p14:creationId xmlns:p14="http://schemas.microsoft.com/office/powerpoint/2010/main" val="44506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FD9841-E4DB-45F8-9C76-156A073C6908}" type="datetimeFigureOut">
              <a:rPr lang="nl-NL" smtClean="0"/>
              <a:t>21-11-2017</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D51A92-A463-4969-A5F2-7834D5BBA9C2}" type="slidenum">
              <a:rPr lang="nl-NL" smtClean="0"/>
              <a:t>‹nr.›</a:t>
            </a:fld>
            <a:endParaRPr lang="nl-NL"/>
          </a:p>
        </p:txBody>
      </p:sp>
    </p:spTree>
    <p:extLst>
      <p:ext uri="{BB962C8B-B14F-4D97-AF65-F5344CB8AC3E}">
        <p14:creationId xmlns:p14="http://schemas.microsoft.com/office/powerpoint/2010/main" val="15294460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6C720-DB16-4778-A547-3860FBB93D2D}"/>
              </a:ext>
            </a:extLst>
          </p:cNvPr>
          <p:cNvSpPr>
            <a:spLocks noGrp="1"/>
          </p:cNvSpPr>
          <p:nvPr>
            <p:ph type="ctrTitle"/>
          </p:nvPr>
        </p:nvSpPr>
        <p:spPr/>
        <p:txBody>
          <a:bodyPr/>
          <a:lstStyle/>
          <a:p>
            <a:r>
              <a:rPr lang="nl-NL" dirty="0"/>
              <a:t>Gedrag</a:t>
            </a:r>
          </a:p>
        </p:txBody>
      </p:sp>
      <p:sp>
        <p:nvSpPr>
          <p:cNvPr id="3" name="Ondertitel 2">
            <a:extLst>
              <a:ext uri="{FF2B5EF4-FFF2-40B4-BE49-F238E27FC236}">
                <a16:creationId xmlns:a16="http://schemas.microsoft.com/office/drawing/2014/main" id="{4BDAD854-F89F-4E07-85F8-FB21AD8D8B8E}"/>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65646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8FF29-6937-4517-86F6-E67785DBB041}"/>
              </a:ext>
            </a:extLst>
          </p:cNvPr>
          <p:cNvSpPr>
            <a:spLocks noGrp="1"/>
          </p:cNvSpPr>
          <p:nvPr>
            <p:ph type="title"/>
          </p:nvPr>
        </p:nvSpPr>
        <p:spPr/>
        <p:txBody>
          <a:bodyPr/>
          <a:lstStyle/>
          <a:p>
            <a:r>
              <a:rPr lang="nl-NL" dirty="0"/>
              <a:t>Hamster welzijnsprobleem &amp; hamstertaal</a:t>
            </a:r>
          </a:p>
        </p:txBody>
      </p:sp>
      <p:sp>
        <p:nvSpPr>
          <p:cNvPr id="3" name="Tijdelijke aanduiding voor inhoud 2">
            <a:extLst>
              <a:ext uri="{FF2B5EF4-FFF2-40B4-BE49-F238E27FC236}">
                <a16:creationId xmlns:a16="http://schemas.microsoft.com/office/drawing/2014/main" id="{A5ACCC9B-0DBB-4272-BAED-C86CE4E0D207}"/>
              </a:ext>
            </a:extLst>
          </p:cNvPr>
          <p:cNvSpPr>
            <a:spLocks noGrp="1"/>
          </p:cNvSpPr>
          <p:nvPr>
            <p:ph idx="1"/>
          </p:nvPr>
        </p:nvSpPr>
        <p:spPr/>
        <p:txBody>
          <a:bodyPr/>
          <a:lstStyle/>
          <a:p>
            <a:r>
              <a:rPr lang="nl-NL" dirty="0"/>
              <a:t>Geeuwen</a:t>
            </a:r>
          </a:p>
          <a:p>
            <a:r>
              <a:rPr lang="nl-NL" dirty="0"/>
              <a:t>Inkrimpen</a:t>
            </a:r>
          </a:p>
          <a:p>
            <a:r>
              <a:rPr lang="nl-NL" dirty="0"/>
              <a:t>Poetsen spelen Enz.</a:t>
            </a:r>
          </a:p>
          <a:p>
            <a:endParaRPr lang="nl-NL" dirty="0"/>
          </a:p>
        </p:txBody>
      </p:sp>
      <p:pic>
        <p:nvPicPr>
          <p:cNvPr id="8194" name="Picture 2" descr="Afbeeldingsresultaat voor Kevin hamster">
            <a:extLst>
              <a:ext uri="{FF2B5EF4-FFF2-40B4-BE49-F238E27FC236}">
                <a16:creationId xmlns:a16="http://schemas.microsoft.com/office/drawing/2014/main" id="{EEB9CEC2-5A81-4A59-A2AD-E79567F419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587" y="2631925"/>
            <a:ext cx="4865164" cy="3243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7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B1F4B-66C1-448C-8A53-DD91320A0F8B}"/>
              </a:ext>
            </a:extLst>
          </p:cNvPr>
          <p:cNvSpPr>
            <a:spLocks noGrp="1"/>
          </p:cNvSpPr>
          <p:nvPr>
            <p:ph type="title"/>
          </p:nvPr>
        </p:nvSpPr>
        <p:spPr/>
        <p:txBody>
          <a:bodyPr/>
          <a:lstStyle/>
          <a:p>
            <a:r>
              <a:rPr lang="nl-NL" dirty="0"/>
              <a:t>Gerbil</a:t>
            </a:r>
          </a:p>
        </p:txBody>
      </p:sp>
      <p:sp>
        <p:nvSpPr>
          <p:cNvPr id="3" name="Tijdelijke aanduiding voor inhoud 2">
            <a:extLst>
              <a:ext uri="{FF2B5EF4-FFF2-40B4-BE49-F238E27FC236}">
                <a16:creationId xmlns:a16="http://schemas.microsoft.com/office/drawing/2014/main" id="{284F11CA-F4F3-472B-8C85-C7A23F7BF795}"/>
              </a:ext>
            </a:extLst>
          </p:cNvPr>
          <p:cNvSpPr>
            <a:spLocks noGrp="1"/>
          </p:cNvSpPr>
          <p:nvPr>
            <p:ph idx="1"/>
          </p:nvPr>
        </p:nvSpPr>
        <p:spPr/>
        <p:txBody>
          <a:bodyPr>
            <a:normAutofit/>
          </a:bodyPr>
          <a:lstStyle/>
          <a:p>
            <a:r>
              <a:rPr lang="nl-NL" dirty="0"/>
              <a:t>Beschutting</a:t>
            </a:r>
          </a:p>
          <a:p>
            <a:r>
              <a:rPr lang="nl-NL" dirty="0"/>
              <a:t>Eten</a:t>
            </a:r>
          </a:p>
          <a:p>
            <a:r>
              <a:rPr lang="nl-NL" dirty="0"/>
              <a:t>Water</a:t>
            </a:r>
          </a:p>
          <a:p>
            <a:r>
              <a:rPr lang="nl-NL" dirty="0"/>
              <a:t>Territoriaal</a:t>
            </a:r>
          </a:p>
          <a:p>
            <a:r>
              <a:rPr lang="nl-NL" dirty="0"/>
              <a:t>Communiceren</a:t>
            </a:r>
          </a:p>
          <a:p>
            <a:r>
              <a:rPr lang="nl-NL" dirty="0"/>
              <a:t>Territorium mannetje</a:t>
            </a:r>
          </a:p>
        </p:txBody>
      </p:sp>
      <p:pic>
        <p:nvPicPr>
          <p:cNvPr id="9218" name="Picture 2" descr="Afbeeldingsresultaat voor gerbil">
            <a:extLst>
              <a:ext uri="{FF2B5EF4-FFF2-40B4-BE49-F238E27FC236}">
                <a16:creationId xmlns:a16="http://schemas.microsoft.com/office/drawing/2014/main" id="{2AF36CDC-E369-4BE5-8B77-A751A0674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552" y="2915486"/>
            <a:ext cx="5665333" cy="2960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0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ADCD5-C824-457F-B54A-696C45A3B2AB}"/>
              </a:ext>
            </a:extLst>
          </p:cNvPr>
          <p:cNvSpPr>
            <a:spLocks noGrp="1"/>
          </p:cNvSpPr>
          <p:nvPr>
            <p:ph type="title"/>
          </p:nvPr>
        </p:nvSpPr>
        <p:spPr/>
        <p:txBody>
          <a:bodyPr/>
          <a:lstStyle/>
          <a:p>
            <a:r>
              <a:rPr lang="nl-NL" dirty="0"/>
              <a:t>Gerbil voortplanting</a:t>
            </a:r>
          </a:p>
        </p:txBody>
      </p:sp>
      <p:sp>
        <p:nvSpPr>
          <p:cNvPr id="3" name="Tijdelijke aanduiding voor inhoud 2">
            <a:extLst>
              <a:ext uri="{FF2B5EF4-FFF2-40B4-BE49-F238E27FC236}">
                <a16:creationId xmlns:a16="http://schemas.microsoft.com/office/drawing/2014/main" id="{0E5AB841-1C2B-42A1-8FF4-9CE421165040}"/>
              </a:ext>
            </a:extLst>
          </p:cNvPr>
          <p:cNvSpPr>
            <a:spLocks noGrp="1"/>
          </p:cNvSpPr>
          <p:nvPr>
            <p:ph idx="1"/>
          </p:nvPr>
        </p:nvSpPr>
        <p:spPr/>
        <p:txBody>
          <a:bodyPr>
            <a:normAutofit/>
          </a:bodyPr>
          <a:lstStyle/>
          <a:p>
            <a:r>
              <a:rPr lang="nl-NL" dirty="0"/>
              <a:t>Voortplanting</a:t>
            </a:r>
          </a:p>
          <a:p>
            <a:r>
              <a:rPr lang="nl-NL" dirty="0"/>
              <a:t>Draagtijd</a:t>
            </a:r>
          </a:p>
          <a:p>
            <a:r>
              <a:rPr lang="nl-NL" dirty="0"/>
              <a:t>Nestje</a:t>
            </a:r>
          </a:p>
          <a:p>
            <a:r>
              <a:rPr lang="nl-NL" dirty="0"/>
              <a:t>Jongen</a:t>
            </a:r>
          </a:p>
          <a:p>
            <a:endParaRPr lang="nl-NL" dirty="0"/>
          </a:p>
          <a:p>
            <a:endParaRPr lang="nl-NL" dirty="0"/>
          </a:p>
          <a:p>
            <a:endParaRPr lang="nl-NL" dirty="0"/>
          </a:p>
        </p:txBody>
      </p:sp>
      <p:pic>
        <p:nvPicPr>
          <p:cNvPr id="10242" name="Picture 2" descr="Afbeeldingsresultaat voor gerbil">
            <a:extLst>
              <a:ext uri="{FF2B5EF4-FFF2-40B4-BE49-F238E27FC236}">
                <a16:creationId xmlns:a16="http://schemas.microsoft.com/office/drawing/2014/main" id="{B737D429-82A5-40E6-BBFD-279F3C006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491" y="2654435"/>
            <a:ext cx="5505451" cy="3221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46FC0-3FDD-47A5-8F86-37E5D8563877}"/>
              </a:ext>
            </a:extLst>
          </p:cNvPr>
          <p:cNvSpPr>
            <a:spLocks noGrp="1"/>
          </p:cNvSpPr>
          <p:nvPr>
            <p:ph type="title"/>
          </p:nvPr>
        </p:nvSpPr>
        <p:spPr/>
        <p:txBody>
          <a:bodyPr/>
          <a:lstStyle/>
          <a:p>
            <a:r>
              <a:rPr lang="nl-NL" dirty="0"/>
              <a:t>Gerbil informatie</a:t>
            </a:r>
          </a:p>
        </p:txBody>
      </p:sp>
      <p:sp>
        <p:nvSpPr>
          <p:cNvPr id="3" name="Tijdelijke aanduiding voor inhoud 2">
            <a:extLst>
              <a:ext uri="{FF2B5EF4-FFF2-40B4-BE49-F238E27FC236}">
                <a16:creationId xmlns:a16="http://schemas.microsoft.com/office/drawing/2014/main" id="{9801461C-DDAE-4F72-9AEE-C9831824ABF5}"/>
              </a:ext>
            </a:extLst>
          </p:cNvPr>
          <p:cNvSpPr>
            <a:spLocks noGrp="1"/>
          </p:cNvSpPr>
          <p:nvPr>
            <p:ph idx="1"/>
          </p:nvPr>
        </p:nvSpPr>
        <p:spPr/>
        <p:txBody>
          <a:bodyPr/>
          <a:lstStyle/>
          <a:p>
            <a:r>
              <a:rPr lang="nl-NL" dirty="0"/>
              <a:t>Ze zijn niet geschikt voor kinderen</a:t>
            </a:r>
          </a:p>
          <a:p>
            <a:r>
              <a:rPr lang="nl-NL" dirty="0"/>
              <a:t>Het zijn geen huisdieren</a:t>
            </a:r>
          </a:p>
          <a:p>
            <a:r>
              <a:rPr lang="nl-NL" dirty="0"/>
              <a:t>Ze zijn vooral ’s nachts actief</a:t>
            </a:r>
          </a:p>
          <a:p>
            <a:r>
              <a:rPr lang="nl-NL" dirty="0"/>
              <a:t>Verander af en toe het speelgoed zodat ze zich niet vervelen maar niet teveel want dit kan stress veroorzaken</a:t>
            </a:r>
          </a:p>
          <a:p>
            <a:endParaRPr lang="nl-NL" dirty="0"/>
          </a:p>
        </p:txBody>
      </p:sp>
    </p:spTree>
    <p:extLst>
      <p:ext uri="{BB962C8B-B14F-4D97-AF65-F5344CB8AC3E}">
        <p14:creationId xmlns:p14="http://schemas.microsoft.com/office/powerpoint/2010/main" val="91829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5352E-E62A-4AC4-AFA8-EE7850D97236}"/>
              </a:ext>
            </a:extLst>
          </p:cNvPr>
          <p:cNvSpPr>
            <a:spLocks noGrp="1"/>
          </p:cNvSpPr>
          <p:nvPr>
            <p:ph type="title"/>
          </p:nvPr>
        </p:nvSpPr>
        <p:spPr/>
        <p:txBody>
          <a:bodyPr/>
          <a:lstStyle/>
          <a:p>
            <a:r>
              <a:rPr lang="nl-NL" dirty="0"/>
              <a:t>Muis sociaal gedrag</a:t>
            </a:r>
          </a:p>
        </p:txBody>
      </p:sp>
      <p:sp>
        <p:nvSpPr>
          <p:cNvPr id="3" name="Tijdelijke aanduiding voor inhoud 2">
            <a:extLst>
              <a:ext uri="{FF2B5EF4-FFF2-40B4-BE49-F238E27FC236}">
                <a16:creationId xmlns:a16="http://schemas.microsoft.com/office/drawing/2014/main" id="{B33766A1-D93E-40F5-A592-1F82888806F8}"/>
              </a:ext>
            </a:extLst>
          </p:cNvPr>
          <p:cNvSpPr>
            <a:spLocks noGrp="1"/>
          </p:cNvSpPr>
          <p:nvPr>
            <p:ph idx="1"/>
          </p:nvPr>
        </p:nvSpPr>
        <p:spPr/>
        <p:txBody>
          <a:bodyPr>
            <a:normAutofit/>
          </a:bodyPr>
          <a:lstStyle/>
          <a:p>
            <a:r>
              <a:rPr lang="nl-NL" dirty="0"/>
              <a:t>Dominant</a:t>
            </a:r>
          </a:p>
          <a:p>
            <a:r>
              <a:rPr lang="nl-NL" dirty="0"/>
              <a:t>Onderdanig </a:t>
            </a:r>
          </a:p>
          <a:p>
            <a:r>
              <a:rPr lang="nl-NL" dirty="0"/>
              <a:t>Trillen met de staart</a:t>
            </a:r>
          </a:p>
          <a:p>
            <a:r>
              <a:rPr lang="nl-NL" dirty="0"/>
              <a:t>Elkaar Wassen/likken</a:t>
            </a:r>
          </a:p>
          <a:p>
            <a:r>
              <a:rPr lang="nl-NL" dirty="0"/>
              <a:t>Achter elkaar aanlopen</a:t>
            </a:r>
          </a:p>
          <a:p>
            <a:endParaRPr lang="nl-NL" dirty="0"/>
          </a:p>
          <a:p>
            <a:endParaRPr lang="nl-NL" dirty="0"/>
          </a:p>
          <a:p>
            <a:endParaRPr lang="nl-NL" dirty="0"/>
          </a:p>
        </p:txBody>
      </p:sp>
      <p:pic>
        <p:nvPicPr>
          <p:cNvPr id="11266" name="Picture 2" descr="Afbeeldingsresultaat voor muis sociaal gedrag">
            <a:extLst>
              <a:ext uri="{FF2B5EF4-FFF2-40B4-BE49-F238E27FC236}">
                <a16:creationId xmlns:a16="http://schemas.microsoft.com/office/drawing/2014/main" id="{AC28E21E-3A7B-4C14-9E26-FA3197265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016" y="2556932"/>
            <a:ext cx="4516211" cy="3502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0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49BEC-C73F-4ADE-B02E-9B9C0B6C3863}"/>
              </a:ext>
            </a:extLst>
          </p:cNvPr>
          <p:cNvSpPr>
            <a:spLocks noGrp="1"/>
          </p:cNvSpPr>
          <p:nvPr>
            <p:ph type="title"/>
          </p:nvPr>
        </p:nvSpPr>
        <p:spPr/>
        <p:txBody>
          <a:bodyPr>
            <a:normAutofit fontScale="90000"/>
          </a:bodyPr>
          <a:lstStyle/>
          <a:p>
            <a:r>
              <a:rPr lang="nl-NL" dirty="0"/>
              <a:t>Muis Foerageer &amp; Dagritme &amp; Voortplanting</a:t>
            </a:r>
          </a:p>
        </p:txBody>
      </p:sp>
      <p:sp>
        <p:nvSpPr>
          <p:cNvPr id="3" name="Tijdelijke aanduiding voor inhoud 2">
            <a:extLst>
              <a:ext uri="{FF2B5EF4-FFF2-40B4-BE49-F238E27FC236}">
                <a16:creationId xmlns:a16="http://schemas.microsoft.com/office/drawing/2014/main" id="{B05CE3C4-4A29-45FB-905D-0B65EFFCCAC3}"/>
              </a:ext>
            </a:extLst>
          </p:cNvPr>
          <p:cNvSpPr>
            <a:spLocks noGrp="1"/>
          </p:cNvSpPr>
          <p:nvPr>
            <p:ph idx="1"/>
          </p:nvPr>
        </p:nvSpPr>
        <p:spPr/>
        <p:txBody>
          <a:bodyPr/>
          <a:lstStyle/>
          <a:p>
            <a:r>
              <a:rPr lang="nl-NL" dirty="0" err="1"/>
              <a:t>‘S</a:t>
            </a:r>
            <a:r>
              <a:rPr lang="nl-NL" dirty="0"/>
              <a:t> nachts</a:t>
            </a:r>
          </a:p>
          <a:p>
            <a:r>
              <a:rPr lang="nl-NL" dirty="0"/>
              <a:t>Cyclus</a:t>
            </a:r>
          </a:p>
          <a:p>
            <a:r>
              <a:rPr lang="nl-NL" dirty="0"/>
              <a:t>Weg halen mannetje</a:t>
            </a:r>
          </a:p>
          <a:p>
            <a:endParaRPr lang="nl-NL" dirty="0"/>
          </a:p>
          <a:p>
            <a:endParaRPr lang="nl-NL" dirty="0"/>
          </a:p>
        </p:txBody>
      </p:sp>
      <p:pic>
        <p:nvPicPr>
          <p:cNvPr id="12290" name="Picture 2" descr="foto van Anne Derksen.">
            <a:extLst>
              <a:ext uri="{FF2B5EF4-FFF2-40B4-BE49-F238E27FC236}">
                <a16:creationId xmlns:a16="http://schemas.microsoft.com/office/drawing/2014/main" id="{4262D3AC-6B7E-484F-9BF8-28EC61603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743" y="2556932"/>
            <a:ext cx="3526368" cy="3526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5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BCEF7-5324-40DD-A4D1-8D98A6B810DC}"/>
              </a:ext>
            </a:extLst>
          </p:cNvPr>
          <p:cNvSpPr>
            <a:spLocks noGrp="1"/>
          </p:cNvSpPr>
          <p:nvPr>
            <p:ph type="title"/>
          </p:nvPr>
        </p:nvSpPr>
        <p:spPr/>
        <p:txBody>
          <a:bodyPr>
            <a:normAutofit fontScale="90000"/>
          </a:bodyPr>
          <a:lstStyle/>
          <a:p>
            <a:r>
              <a:rPr lang="nl-NL" dirty="0"/>
              <a:t>Muis Territorium &amp; Gedrag &amp; Welzijnsprobleem</a:t>
            </a:r>
          </a:p>
        </p:txBody>
      </p:sp>
      <p:sp>
        <p:nvSpPr>
          <p:cNvPr id="3" name="Tijdelijke aanduiding voor inhoud 2">
            <a:extLst>
              <a:ext uri="{FF2B5EF4-FFF2-40B4-BE49-F238E27FC236}">
                <a16:creationId xmlns:a16="http://schemas.microsoft.com/office/drawing/2014/main" id="{5FF4278B-ADF1-4C5B-80F6-0D6C05228F15}"/>
              </a:ext>
            </a:extLst>
          </p:cNvPr>
          <p:cNvSpPr>
            <a:spLocks noGrp="1"/>
          </p:cNvSpPr>
          <p:nvPr>
            <p:ph idx="1"/>
          </p:nvPr>
        </p:nvSpPr>
        <p:spPr/>
        <p:txBody>
          <a:bodyPr>
            <a:normAutofit/>
          </a:bodyPr>
          <a:lstStyle/>
          <a:p>
            <a:r>
              <a:rPr lang="nl-NL" dirty="0"/>
              <a:t>Territorium markeren </a:t>
            </a:r>
          </a:p>
          <a:p>
            <a:r>
              <a:rPr lang="nl-NL" dirty="0"/>
              <a:t>Bevechten</a:t>
            </a:r>
          </a:p>
          <a:p>
            <a:r>
              <a:rPr lang="nl-NL" dirty="0"/>
              <a:t>Olifantstanden</a:t>
            </a:r>
          </a:p>
          <a:p>
            <a:r>
              <a:rPr lang="nl-NL" dirty="0"/>
              <a:t>Inteelt </a:t>
            </a:r>
          </a:p>
          <a:p>
            <a:r>
              <a:rPr lang="nl-NL" dirty="0"/>
              <a:t>Overgewicht </a:t>
            </a:r>
          </a:p>
          <a:p>
            <a:endParaRPr lang="nl-NL" dirty="0"/>
          </a:p>
        </p:txBody>
      </p:sp>
      <p:pic>
        <p:nvPicPr>
          <p:cNvPr id="13314" name="Picture 2" descr="Afbeeldingsresultaat voor muis huisdier">
            <a:extLst>
              <a:ext uri="{FF2B5EF4-FFF2-40B4-BE49-F238E27FC236}">
                <a16:creationId xmlns:a16="http://schemas.microsoft.com/office/drawing/2014/main" id="{212B6B95-5CCA-476E-AC19-040F82E7C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023" y="2873375"/>
            <a:ext cx="4048125" cy="2686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8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21029-C539-4A81-9C8F-CCCEEF430E5D}"/>
              </a:ext>
            </a:extLst>
          </p:cNvPr>
          <p:cNvSpPr>
            <a:spLocks noGrp="1"/>
          </p:cNvSpPr>
          <p:nvPr>
            <p:ph type="title"/>
          </p:nvPr>
        </p:nvSpPr>
        <p:spPr/>
        <p:txBody>
          <a:bodyPr/>
          <a:lstStyle/>
          <a:p>
            <a:r>
              <a:rPr lang="nl-NL" dirty="0"/>
              <a:t>Rat geluiden</a:t>
            </a:r>
          </a:p>
        </p:txBody>
      </p:sp>
      <p:sp>
        <p:nvSpPr>
          <p:cNvPr id="3" name="Tijdelijke aanduiding voor inhoud 2">
            <a:extLst>
              <a:ext uri="{FF2B5EF4-FFF2-40B4-BE49-F238E27FC236}">
                <a16:creationId xmlns:a16="http://schemas.microsoft.com/office/drawing/2014/main" id="{36DA0641-CC9D-4B46-B440-04138544BD42}"/>
              </a:ext>
            </a:extLst>
          </p:cNvPr>
          <p:cNvSpPr>
            <a:spLocks noGrp="1"/>
          </p:cNvSpPr>
          <p:nvPr>
            <p:ph idx="1"/>
          </p:nvPr>
        </p:nvSpPr>
        <p:spPr/>
        <p:txBody>
          <a:bodyPr/>
          <a:lstStyle/>
          <a:p>
            <a:r>
              <a:rPr lang="nl-NL" dirty="0"/>
              <a:t>Knarsen</a:t>
            </a:r>
          </a:p>
          <a:p>
            <a:r>
              <a:rPr lang="nl-NL" dirty="0"/>
              <a:t>Ploppen</a:t>
            </a:r>
          </a:p>
          <a:p>
            <a:r>
              <a:rPr lang="nl-NL" dirty="0"/>
              <a:t>Piepen</a:t>
            </a:r>
          </a:p>
          <a:p>
            <a:r>
              <a:rPr lang="nl-NL" dirty="0"/>
              <a:t>Krijsen</a:t>
            </a:r>
          </a:p>
          <a:p>
            <a:endParaRPr lang="nl-NL" dirty="0"/>
          </a:p>
        </p:txBody>
      </p:sp>
      <p:pic>
        <p:nvPicPr>
          <p:cNvPr id="14338" name="Picture 2" descr="Afbeeldingsresultaat voor rat huisdier">
            <a:extLst>
              <a:ext uri="{FF2B5EF4-FFF2-40B4-BE49-F238E27FC236}">
                <a16:creationId xmlns:a16="http://schemas.microsoft.com/office/drawing/2014/main" id="{4D027BFF-335D-457C-AD43-0158BD055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699" y="2700199"/>
            <a:ext cx="4185558" cy="3175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7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0345-5CB4-4FB7-B40A-F82A83359AAC}"/>
              </a:ext>
            </a:extLst>
          </p:cNvPr>
          <p:cNvSpPr>
            <a:spLocks noGrp="1"/>
          </p:cNvSpPr>
          <p:nvPr>
            <p:ph type="title"/>
          </p:nvPr>
        </p:nvSpPr>
        <p:spPr>
          <a:xfrm>
            <a:off x="1295402" y="982132"/>
            <a:ext cx="9601196" cy="1303867"/>
          </a:xfrm>
        </p:spPr>
        <p:txBody>
          <a:bodyPr/>
          <a:lstStyle/>
          <a:p>
            <a:r>
              <a:rPr lang="nl-NL"/>
              <a:t>Rat lichaamstaal</a:t>
            </a:r>
            <a:endParaRPr lang="nl-NL" dirty="0"/>
          </a:p>
        </p:txBody>
      </p:sp>
      <p:sp>
        <p:nvSpPr>
          <p:cNvPr id="3" name="Tijdelijke aanduiding voor inhoud 2">
            <a:extLst>
              <a:ext uri="{FF2B5EF4-FFF2-40B4-BE49-F238E27FC236}">
                <a16:creationId xmlns:a16="http://schemas.microsoft.com/office/drawing/2014/main" id="{884D4D83-45A8-4B6D-BDAD-6515FD7E775D}"/>
              </a:ext>
            </a:extLst>
          </p:cNvPr>
          <p:cNvSpPr>
            <a:spLocks noGrp="1"/>
          </p:cNvSpPr>
          <p:nvPr>
            <p:ph idx="1"/>
          </p:nvPr>
        </p:nvSpPr>
        <p:spPr>
          <a:xfrm>
            <a:off x="1295401" y="2556932"/>
            <a:ext cx="9601196" cy="3318936"/>
          </a:xfrm>
        </p:spPr>
        <p:txBody>
          <a:bodyPr/>
          <a:lstStyle/>
          <a:p>
            <a:r>
              <a:rPr lang="nl-NL"/>
              <a:t>Egelen</a:t>
            </a:r>
          </a:p>
          <a:p>
            <a:r>
              <a:rPr lang="nl-NL"/>
              <a:t>Hoog op de poten lopen</a:t>
            </a:r>
          </a:p>
          <a:p>
            <a:r>
              <a:rPr lang="nl-NL"/>
              <a:t>Op de achterpoten staan</a:t>
            </a:r>
          </a:p>
          <a:p>
            <a:r>
              <a:rPr lang="nl-NL"/>
              <a:t>Zekeren</a:t>
            </a:r>
          </a:p>
          <a:p>
            <a:r>
              <a:rPr lang="nl-NL"/>
              <a:t>Onder kruipen</a:t>
            </a:r>
          </a:p>
          <a:p>
            <a:r>
              <a:rPr lang="nl-NL"/>
              <a:t>Kwispelen/staart slingeren</a:t>
            </a:r>
          </a:p>
          <a:p>
            <a:endParaRPr lang="nl-NL" dirty="0"/>
          </a:p>
        </p:txBody>
      </p:sp>
      <p:pic>
        <p:nvPicPr>
          <p:cNvPr id="15362" name="Picture 2" descr="Gerelateerde afbeelding">
            <a:extLst>
              <a:ext uri="{FF2B5EF4-FFF2-40B4-BE49-F238E27FC236}">
                <a16:creationId xmlns:a16="http://schemas.microsoft.com/office/drawing/2014/main" id="{F477D4F6-ABF6-4068-915A-F519F7890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329" y="2556932"/>
            <a:ext cx="4912807" cy="3365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1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CCE90-C226-45E4-B234-40D57B2F94C2}"/>
              </a:ext>
            </a:extLst>
          </p:cNvPr>
          <p:cNvSpPr>
            <a:spLocks noGrp="1"/>
          </p:cNvSpPr>
          <p:nvPr>
            <p:ph type="title"/>
          </p:nvPr>
        </p:nvSpPr>
        <p:spPr/>
        <p:txBody>
          <a:bodyPr/>
          <a:lstStyle/>
          <a:p>
            <a:r>
              <a:rPr lang="nl-NL" dirty="0"/>
              <a:t>Inhoudsopgave</a:t>
            </a:r>
          </a:p>
        </p:txBody>
      </p:sp>
      <p:sp>
        <p:nvSpPr>
          <p:cNvPr id="3" name="Tijdelijke aanduiding voor inhoud 2">
            <a:extLst>
              <a:ext uri="{FF2B5EF4-FFF2-40B4-BE49-F238E27FC236}">
                <a16:creationId xmlns:a16="http://schemas.microsoft.com/office/drawing/2014/main" id="{85930AAD-AB41-4CFC-B851-2A13DEB3DD44}"/>
              </a:ext>
            </a:extLst>
          </p:cNvPr>
          <p:cNvSpPr>
            <a:spLocks noGrp="1"/>
          </p:cNvSpPr>
          <p:nvPr>
            <p:ph idx="1"/>
          </p:nvPr>
        </p:nvSpPr>
        <p:spPr>
          <a:xfrm>
            <a:off x="5121729" y="2665789"/>
            <a:ext cx="1948542" cy="3318936"/>
          </a:xfrm>
        </p:spPr>
        <p:txBody>
          <a:bodyPr/>
          <a:lstStyle/>
          <a:p>
            <a:r>
              <a:rPr lang="nl-NL" dirty="0"/>
              <a:t>Cavia</a:t>
            </a:r>
          </a:p>
          <a:p>
            <a:r>
              <a:rPr lang="nl-NL" dirty="0"/>
              <a:t>Hamster</a:t>
            </a:r>
          </a:p>
          <a:p>
            <a:r>
              <a:rPr lang="nl-NL" dirty="0"/>
              <a:t>Gerbil</a:t>
            </a:r>
          </a:p>
          <a:p>
            <a:r>
              <a:rPr lang="nl-NL" dirty="0"/>
              <a:t>Muis</a:t>
            </a:r>
          </a:p>
          <a:p>
            <a:r>
              <a:rPr lang="nl-NL" dirty="0"/>
              <a:t>Rat</a:t>
            </a:r>
          </a:p>
        </p:txBody>
      </p:sp>
      <p:pic>
        <p:nvPicPr>
          <p:cNvPr id="16386" name="Picture 2" descr="Afbeeldingsresultaat voor cavia">
            <a:extLst>
              <a:ext uri="{FF2B5EF4-FFF2-40B4-BE49-F238E27FC236}">
                <a16:creationId xmlns:a16="http://schemas.microsoft.com/office/drawing/2014/main" id="{0287FD75-5B78-4095-A4D3-A36940DA47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353" y="2466653"/>
            <a:ext cx="1485073" cy="1587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88" name="Picture 4" descr="Afbeeldingsresultaat voor hamster">
            <a:extLst>
              <a:ext uri="{FF2B5EF4-FFF2-40B4-BE49-F238E27FC236}">
                <a16:creationId xmlns:a16="http://schemas.microsoft.com/office/drawing/2014/main" id="{0F5BC2A0-53AA-43AD-AAE5-145CDF60B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388" y="2489014"/>
            <a:ext cx="2016330" cy="1633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0" name="Picture 6" descr="Afbeeldingsresultaat voor gerbil">
            <a:extLst>
              <a:ext uri="{FF2B5EF4-FFF2-40B4-BE49-F238E27FC236}">
                <a16:creationId xmlns:a16="http://schemas.microsoft.com/office/drawing/2014/main" id="{21778D8E-4058-4710-B78F-ED439B065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9166" y="4378193"/>
            <a:ext cx="1604457" cy="1514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2" name="Picture 8" descr="Afbeeldingsresultaat voor muis">
            <a:extLst>
              <a:ext uri="{FF2B5EF4-FFF2-40B4-BE49-F238E27FC236}">
                <a16:creationId xmlns:a16="http://schemas.microsoft.com/office/drawing/2014/main" id="{54D028A7-E557-4FCD-92A8-72029A2E0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254" y="4144830"/>
            <a:ext cx="2507453" cy="1980888"/>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Afbeeldingsresultaat voor rat">
            <a:extLst>
              <a:ext uri="{FF2B5EF4-FFF2-40B4-BE49-F238E27FC236}">
                <a16:creationId xmlns:a16="http://schemas.microsoft.com/office/drawing/2014/main" id="{2995BB07-CA01-49E4-9038-3711A873AF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5819" y="2620991"/>
            <a:ext cx="1917804" cy="1278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1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9DBC7-F3D0-482E-9488-C9562DD55C87}"/>
              </a:ext>
            </a:extLst>
          </p:cNvPr>
          <p:cNvSpPr>
            <a:spLocks noGrp="1"/>
          </p:cNvSpPr>
          <p:nvPr>
            <p:ph type="title"/>
          </p:nvPr>
        </p:nvSpPr>
        <p:spPr>
          <a:xfrm>
            <a:off x="1295402" y="982132"/>
            <a:ext cx="9601196" cy="1303867"/>
          </a:xfrm>
        </p:spPr>
        <p:txBody>
          <a:bodyPr/>
          <a:lstStyle/>
          <a:p>
            <a:r>
              <a:rPr lang="nl-NL"/>
              <a:t>Cavia </a:t>
            </a:r>
            <a:endParaRPr lang="nl-NL" dirty="0"/>
          </a:p>
        </p:txBody>
      </p:sp>
      <p:sp>
        <p:nvSpPr>
          <p:cNvPr id="3" name="Tijdelijke aanduiding voor inhoud 2">
            <a:extLst>
              <a:ext uri="{FF2B5EF4-FFF2-40B4-BE49-F238E27FC236}">
                <a16:creationId xmlns:a16="http://schemas.microsoft.com/office/drawing/2014/main" id="{3E52257F-96A8-41A2-8CE9-ED6C69A9AA12}"/>
              </a:ext>
            </a:extLst>
          </p:cNvPr>
          <p:cNvSpPr>
            <a:spLocks noGrp="1"/>
          </p:cNvSpPr>
          <p:nvPr>
            <p:ph idx="1"/>
          </p:nvPr>
        </p:nvSpPr>
        <p:spPr>
          <a:xfrm>
            <a:off x="1600200" y="2660752"/>
            <a:ext cx="4664813" cy="1496155"/>
          </a:xfrm>
        </p:spPr>
        <p:txBody>
          <a:bodyPr>
            <a:normAutofit lnSpcReduction="10000"/>
          </a:bodyPr>
          <a:lstStyle/>
          <a:p>
            <a:pPr lvl="0"/>
            <a:r>
              <a:rPr lang="nl-NL"/>
              <a:t>Groepsdieren</a:t>
            </a:r>
          </a:p>
          <a:p>
            <a:pPr lvl="0"/>
            <a:r>
              <a:rPr lang="nl-NL"/>
              <a:t>Rangorde</a:t>
            </a:r>
          </a:p>
          <a:p>
            <a:pPr lvl="0"/>
            <a:r>
              <a:rPr lang="nl-NL"/>
              <a:t>Actief</a:t>
            </a:r>
          </a:p>
          <a:p>
            <a:endParaRPr lang="nl-NL" dirty="0"/>
          </a:p>
        </p:txBody>
      </p:sp>
      <p:pic>
        <p:nvPicPr>
          <p:cNvPr id="1026" name="Picture 2" descr="Afbeeldingsresultaat voor Cavia groepsdieren">
            <a:extLst>
              <a:ext uri="{FF2B5EF4-FFF2-40B4-BE49-F238E27FC236}">
                <a16:creationId xmlns:a16="http://schemas.microsoft.com/office/drawing/2014/main" id="{6E6CF824-37EB-4827-88C8-8F0ADE6623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635" y="2660752"/>
            <a:ext cx="4090307" cy="3055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1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F9601-CC48-4656-AE3A-FFBACDA96F1C}"/>
              </a:ext>
            </a:extLst>
          </p:cNvPr>
          <p:cNvSpPr>
            <a:spLocks noGrp="1"/>
          </p:cNvSpPr>
          <p:nvPr>
            <p:ph type="title"/>
          </p:nvPr>
        </p:nvSpPr>
        <p:spPr>
          <a:xfrm>
            <a:off x="1295402" y="982132"/>
            <a:ext cx="9601196" cy="1303867"/>
          </a:xfrm>
        </p:spPr>
        <p:txBody>
          <a:bodyPr/>
          <a:lstStyle/>
          <a:p>
            <a:r>
              <a:rPr lang="nl-NL"/>
              <a:t>Cavia geluiden</a:t>
            </a:r>
            <a:endParaRPr lang="nl-NL" dirty="0"/>
          </a:p>
        </p:txBody>
      </p:sp>
      <p:sp>
        <p:nvSpPr>
          <p:cNvPr id="3" name="Tijdelijke aanduiding voor inhoud 2">
            <a:extLst>
              <a:ext uri="{FF2B5EF4-FFF2-40B4-BE49-F238E27FC236}">
                <a16:creationId xmlns:a16="http://schemas.microsoft.com/office/drawing/2014/main" id="{B94E16D8-30A3-46B7-9EFA-051DDFC48FC9}"/>
              </a:ext>
            </a:extLst>
          </p:cNvPr>
          <p:cNvSpPr>
            <a:spLocks noGrp="1"/>
          </p:cNvSpPr>
          <p:nvPr>
            <p:ph idx="1"/>
          </p:nvPr>
        </p:nvSpPr>
        <p:spPr>
          <a:xfrm>
            <a:off x="1295401" y="2556932"/>
            <a:ext cx="9601196" cy="3318936"/>
          </a:xfrm>
        </p:spPr>
        <p:txBody>
          <a:bodyPr>
            <a:normAutofit/>
          </a:bodyPr>
          <a:lstStyle/>
          <a:p>
            <a:pPr lvl="0"/>
            <a:r>
              <a:rPr lang="nl-NL"/>
              <a:t>Bijten</a:t>
            </a:r>
          </a:p>
          <a:p>
            <a:pPr lvl="0"/>
            <a:r>
              <a:rPr lang="nl-NL"/>
              <a:t>Piepen</a:t>
            </a:r>
          </a:p>
          <a:p>
            <a:pPr lvl="0"/>
            <a:r>
              <a:rPr lang="nl-NL"/>
              <a:t>Fluiten</a:t>
            </a:r>
          </a:p>
          <a:p>
            <a:pPr lvl="0"/>
            <a:r>
              <a:rPr lang="nl-NL"/>
              <a:t>Klappertanden</a:t>
            </a:r>
          </a:p>
          <a:p>
            <a:pPr lvl="0"/>
            <a:r>
              <a:rPr lang="nl-NL"/>
              <a:t>Knorren</a:t>
            </a:r>
          </a:p>
          <a:p>
            <a:endParaRPr lang="nl-NL" dirty="0"/>
          </a:p>
        </p:txBody>
      </p:sp>
      <p:pic>
        <p:nvPicPr>
          <p:cNvPr id="2050" name="Picture 2" descr="Gerelateerde afbeelding">
            <a:extLst>
              <a:ext uri="{FF2B5EF4-FFF2-40B4-BE49-F238E27FC236}">
                <a16:creationId xmlns:a16="http://schemas.microsoft.com/office/drawing/2014/main" id="{6F363830-D4C6-4EBF-9CB0-F3A56612B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292" y="2915444"/>
            <a:ext cx="4460421" cy="2601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7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B7FF8-A8F7-46EF-8B12-E076A8DA1B45}"/>
              </a:ext>
            </a:extLst>
          </p:cNvPr>
          <p:cNvSpPr>
            <a:spLocks noGrp="1"/>
          </p:cNvSpPr>
          <p:nvPr>
            <p:ph type="title"/>
          </p:nvPr>
        </p:nvSpPr>
        <p:spPr/>
        <p:txBody>
          <a:bodyPr/>
          <a:lstStyle/>
          <a:p>
            <a:r>
              <a:rPr lang="nl-NL" dirty="0"/>
              <a:t>Cavia</a:t>
            </a:r>
          </a:p>
        </p:txBody>
      </p:sp>
      <p:sp>
        <p:nvSpPr>
          <p:cNvPr id="3" name="Tijdelijke aanduiding voor inhoud 2">
            <a:extLst>
              <a:ext uri="{FF2B5EF4-FFF2-40B4-BE49-F238E27FC236}">
                <a16:creationId xmlns:a16="http://schemas.microsoft.com/office/drawing/2014/main" id="{E3C9203A-2BCA-4754-ABD0-A6A6F49CB063}"/>
              </a:ext>
            </a:extLst>
          </p:cNvPr>
          <p:cNvSpPr>
            <a:spLocks noGrp="1"/>
          </p:cNvSpPr>
          <p:nvPr>
            <p:ph idx="1"/>
          </p:nvPr>
        </p:nvSpPr>
        <p:spPr/>
        <p:txBody>
          <a:bodyPr>
            <a:normAutofit/>
          </a:bodyPr>
          <a:lstStyle/>
          <a:p>
            <a:r>
              <a:rPr lang="nl-NL" dirty="0"/>
              <a:t>Rusten</a:t>
            </a:r>
          </a:p>
          <a:p>
            <a:r>
              <a:rPr lang="nl-NL" dirty="0"/>
              <a:t>Voedsel zoeken</a:t>
            </a:r>
          </a:p>
          <a:p>
            <a:r>
              <a:rPr lang="nl-NL" dirty="0"/>
              <a:t>Wilde cavia</a:t>
            </a:r>
          </a:p>
        </p:txBody>
      </p:sp>
      <p:pic>
        <p:nvPicPr>
          <p:cNvPr id="3074" name="Picture 2" descr="Afbeeldingsresultaat voor Cavia">
            <a:extLst>
              <a:ext uri="{FF2B5EF4-FFF2-40B4-BE49-F238E27FC236}">
                <a16:creationId xmlns:a16="http://schemas.microsoft.com/office/drawing/2014/main" id="{EC39A126-87BA-42D2-A94A-4113CDEB7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534" y="2842856"/>
            <a:ext cx="3771903" cy="3048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0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DE42D-A27A-4965-B5ED-FC1F1323C2EA}"/>
              </a:ext>
            </a:extLst>
          </p:cNvPr>
          <p:cNvSpPr>
            <a:spLocks noGrp="1"/>
          </p:cNvSpPr>
          <p:nvPr>
            <p:ph type="title"/>
          </p:nvPr>
        </p:nvSpPr>
        <p:spPr/>
        <p:txBody>
          <a:bodyPr/>
          <a:lstStyle/>
          <a:p>
            <a:r>
              <a:rPr lang="nl-NL" dirty="0"/>
              <a:t>Hamster lichaamstaan</a:t>
            </a:r>
          </a:p>
        </p:txBody>
      </p:sp>
      <p:sp>
        <p:nvSpPr>
          <p:cNvPr id="3" name="Tijdelijke aanduiding voor inhoud 2">
            <a:extLst>
              <a:ext uri="{FF2B5EF4-FFF2-40B4-BE49-F238E27FC236}">
                <a16:creationId xmlns:a16="http://schemas.microsoft.com/office/drawing/2014/main" id="{1B805BEF-4DFC-441C-8A3A-33074E7B4CB2}"/>
              </a:ext>
            </a:extLst>
          </p:cNvPr>
          <p:cNvSpPr>
            <a:spLocks noGrp="1"/>
          </p:cNvSpPr>
          <p:nvPr>
            <p:ph idx="1"/>
          </p:nvPr>
        </p:nvSpPr>
        <p:spPr/>
        <p:txBody>
          <a:bodyPr>
            <a:normAutofit/>
          </a:bodyPr>
          <a:lstStyle/>
          <a:p>
            <a:r>
              <a:rPr lang="nl-NL" dirty="0"/>
              <a:t>Russische dwerghamster</a:t>
            </a:r>
          </a:p>
          <a:p>
            <a:r>
              <a:rPr lang="nl-NL" dirty="0" err="1"/>
              <a:t>Campbelli</a:t>
            </a:r>
            <a:r>
              <a:rPr lang="nl-NL" dirty="0"/>
              <a:t> dwerghamster</a:t>
            </a:r>
          </a:p>
          <a:p>
            <a:r>
              <a:rPr lang="nl-NL" dirty="0"/>
              <a:t>Syrische dwerghamster</a:t>
            </a:r>
          </a:p>
          <a:p>
            <a:r>
              <a:rPr lang="nl-NL" dirty="0"/>
              <a:t>Chinese </a:t>
            </a:r>
            <a:r>
              <a:rPr lang="nl-NL" dirty="0" err="1"/>
              <a:t>dewerghamster</a:t>
            </a:r>
            <a:endParaRPr lang="nl-NL" dirty="0"/>
          </a:p>
          <a:p>
            <a:r>
              <a:rPr lang="nl-NL" dirty="0" err="1"/>
              <a:t>Roborovski</a:t>
            </a:r>
            <a:r>
              <a:rPr lang="nl-NL" dirty="0"/>
              <a:t> hamster</a:t>
            </a:r>
          </a:p>
        </p:txBody>
      </p:sp>
      <p:pic>
        <p:nvPicPr>
          <p:cNvPr id="4098" name="Picture 2" descr="Afbeeldingsresultaat voor Hamster soorten">
            <a:extLst>
              <a:ext uri="{FF2B5EF4-FFF2-40B4-BE49-F238E27FC236}">
                <a16:creationId xmlns:a16="http://schemas.microsoft.com/office/drawing/2014/main" id="{7C4086ED-8E10-442B-B359-BCA1C525D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495" y="2556932"/>
            <a:ext cx="3354161" cy="3354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7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2CACE-8EF7-42A7-84E6-8A71EAF54B11}"/>
              </a:ext>
            </a:extLst>
          </p:cNvPr>
          <p:cNvSpPr>
            <a:spLocks noGrp="1"/>
          </p:cNvSpPr>
          <p:nvPr>
            <p:ph type="title"/>
          </p:nvPr>
        </p:nvSpPr>
        <p:spPr/>
        <p:txBody>
          <a:bodyPr/>
          <a:lstStyle/>
          <a:p>
            <a:r>
              <a:rPr lang="nl-NL" dirty="0"/>
              <a:t>Hamster sociaal gedrag</a:t>
            </a:r>
          </a:p>
        </p:txBody>
      </p:sp>
      <p:sp>
        <p:nvSpPr>
          <p:cNvPr id="3" name="Tijdelijke aanduiding voor inhoud 2">
            <a:extLst>
              <a:ext uri="{FF2B5EF4-FFF2-40B4-BE49-F238E27FC236}">
                <a16:creationId xmlns:a16="http://schemas.microsoft.com/office/drawing/2014/main" id="{FE7D6A39-5B16-4FF0-A905-1C72FDFA5BBF}"/>
              </a:ext>
            </a:extLst>
          </p:cNvPr>
          <p:cNvSpPr>
            <a:spLocks noGrp="1"/>
          </p:cNvSpPr>
          <p:nvPr>
            <p:ph idx="1"/>
          </p:nvPr>
        </p:nvSpPr>
        <p:spPr/>
        <p:txBody>
          <a:bodyPr>
            <a:normAutofit/>
          </a:bodyPr>
          <a:lstStyle/>
          <a:p>
            <a:r>
              <a:rPr lang="nl-NL" dirty="0"/>
              <a:t>Russische dwerghamster</a:t>
            </a:r>
          </a:p>
          <a:p>
            <a:r>
              <a:rPr lang="nl-NL" dirty="0" err="1"/>
              <a:t>Campbelli</a:t>
            </a:r>
            <a:r>
              <a:rPr lang="nl-NL" dirty="0"/>
              <a:t> en </a:t>
            </a:r>
            <a:r>
              <a:rPr lang="nl-NL" dirty="0" err="1"/>
              <a:t>Roborovski</a:t>
            </a:r>
            <a:r>
              <a:rPr lang="nl-NL" dirty="0"/>
              <a:t> dwerghamster</a:t>
            </a:r>
          </a:p>
          <a:p>
            <a:r>
              <a:rPr lang="nl-NL" dirty="0"/>
              <a:t>Chinese dwerghamster</a:t>
            </a:r>
          </a:p>
          <a:p>
            <a:r>
              <a:rPr lang="nl-NL" dirty="0"/>
              <a:t>Syrische hamster</a:t>
            </a:r>
          </a:p>
        </p:txBody>
      </p:sp>
      <p:pic>
        <p:nvPicPr>
          <p:cNvPr id="5122" name="Picture 2" descr="Afbeeldingsresultaat voor Hamster sociaal gedrag">
            <a:extLst>
              <a:ext uri="{FF2B5EF4-FFF2-40B4-BE49-F238E27FC236}">
                <a16:creationId xmlns:a16="http://schemas.microsoft.com/office/drawing/2014/main" id="{BD8C1A50-53A3-4A70-8A09-F72A2BC49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703" y="2665736"/>
            <a:ext cx="3837894" cy="3101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9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F9869-AE91-4F53-8C49-331901B0D275}"/>
              </a:ext>
            </a:extLst>
          </p:cNvPr>
          <p:cNvSpPr>
            <a:spLocks noGrp="1"/>
          </p:cNvSpPr>
          <p:nvPr>
            <p:ph type="title"/>
          </p:nvPr>
        </p:nvSpPr>
        <p:spPr/>
        <p:txBody>
          <a:bodyPr/>
          <a:lstStyle/>
          <a:p>
            <a:r>
              <a:rPr lang="nl-NL" dirty="0"/>
              <a:t>Hamster dagritme &amp; voortplantingsgedrag</a:t>
            </a:r>
          </a:p>
        </p:txBody>
      </p:sp>
      <p:sp>
        <p:nvSpPr>
          <p:cNvPr id="3" name="Tijdelijke aanduiding voor inhoud 2">
            <a:extLst>
              <a:ext uri="{FF2B5EF4-FFF2-40B4-BE49-F238E27FC236}">
                <a16:creationId xmlns:a16="http://schemas.microsoft.com/office/drawing/2014/main" id="{B2A0031D-E609-4A23-9EB5-6EB563E7001F}"/>
              </a:ext>
            </a:extLst>
          </p:cNvPr>
          <p:cNvSpPr>
            <a:spLocks noGrp="1"/>
          </p:cNvSpPr>
          <p:nvPr>
            <p:ph idx="1"/>
          </p:nvPr>
        </p:nvSpPr>
        <p:spPr/>
        <p:txBody>
          <a:bodyPr>
            <a:normAutofit/>
          </a:bodyPr>
          <a:lstStyle/>
          <a:p>
            <a:r>
              <a:rPr lang="nl-NL" dirty="0"/>
              <a:t>Actief</a:t>
            </a:r>
          </a:p>
          <a:p>
            <a:r>
              <a:rPr lang="nl-NL" dirty="0"/>
              <a:t>Zwanger</a:t>
            </a:r>
          </a:p>
        </p:txBody>
      </p:sp>
      <p:pic>
        <p:nvPicPr>
          <p:cNvPr id="6146" name="Picture 2" descr="Afbeeldingsresultaat voor hamster zwanger">
            <a:extLst>
              <a:ext uri="{FF2B5EF4-FFF2-40B4-BE49-F238E27FC236}">
                <a16:creationId xmlns:a16="http://schemas.microsoft.com/office/drawing/2014/main" id="{28CCBC50-961F-41D6-A4C4-5A58CB16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157" y="2556932"/>
            <a:ext cx="4555671" cy="3416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9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0FF64-CC94-40F8-91A1-04DAE760DC2A}"/>
              </a:ext>
            </a:extLst>
          </p:cNvPr>
          <p:cNvSpPr>
            <a:spLocks noGrp="1"/>
          </p:cNvSpPr>
          <p:nvPr>
            <p:ph type="title"/>
          </p:nvPr>
        </p:nvSpPr>
        <p:spPr/>
        <p:txBody>
          <a:bodyPr/>
          <a:lstStyle/>
          <a:p>
            <a:r>
              <a:rPr lang="nl-NL" dirty="0"/>
              <a:t>Hamster omgang </a:t>
            </a:r>
          </a:p>
        </p:txBody>
      </p:sp>
      <p:sp>
        <p:nvSpPr>
          <p:cNvPr id="3" name="Tijdelijke aanduiding voor inhoud 2">
            <a:extLst>
              <a:ext uri="{FF2B5EF4-FFF2-40B4-BE49-F238E27FC236}">
                <a16:creationId xmlns:a16="http://schemas.microsoft.com/office/drawing/2014/main" id="{A012E2C4-3FF0-4BF9-8828-8502F8010963}"/>
              </a:ext>
            </a:extLst>
          </p:cNvPr>
          <p:cNvSpPr>
            <a:spLocks noGrp="1"/>
          </p:cNvSpPr>
          <p:nvPr>
            <p:ph idx="1"/>
          </p:nvPr>
        </p:nvSpPr>
        <p:spPr/>
        <p:txBody>
          <a:bodyPr>
            <a:normAutofit/>
          </a:bodyPr>
          <a:lstStyle/>
          <a:p>
            <a:r>
              <a:rPr lang="nl-NL" dirty="0"/>
              <a:t>Geduldig en rustig</a:t>
            </a:r>
          </a:p>
          <a:p>
            <a:r>
              <a:rPr lang="nl-NL" dirty="0"/>
              <a:t>Geur terugvinden</a:t>
            </a:r>
          </a:p>
          <a:p>
            <a:r>
              <a:rPr lang="nl-NL" dirty="0"/>
              <a:t>Stappen optillen</a:t>
            </a:r>
          </a:p>
          <a:p>
            <a:endParaRPr lang="nl-NL" dirty="0"/>
          </a:p>
        </p:txBody>
      </p:sp>
      <p:pic>
        <p:nvPicPr>
          <p:cNvPr id="7170" name="Picture 2" descr="Afbeeldingsresultaat voor Kevin hamster">
            <a:extLst>
              <a:ext uri="{FF2B5EF4-FFF2-40B4-BE49-F238E27FC236}">
                <a16:creationId xmlns:a16="http://schemas.microsoft.com/office/drawing/2014/main" id="{022D6674-EAB3-4A15-A45B-AC729C919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144" y="2556932"/>
            <a:ext cx="6085250" cy="3422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72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1591</TotalTime>
  <Words>1501</Words>
  <Application>Microsoft Office PowerPoint</Application>
  <PresentationFormat>Breedbeeld</PresentationFormat>
  <Paragraphs>195</Paragraphs>
  <Slides>18</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Garamond</vt:lpstr>
      <vt:lpstr>Organisch</vt:lpstr>
      <vt:lpstr>Gedrag</vt:lpstr>
      <vt:lpstr>Inhoudsopgave</vt:lpstr>
      <vt:lpstr>Cavia </vt:lpstr>
      <vt:lpstr>Cavia geluiden</vt:lpstr>
      <vt:lpstr>Cavia</vt:lpstr>
      <vt:lpstr>Hamster lichaamstaan</vt:lpstr>
      <vt:lpstr>Hamster sociaal gedrag</vt:lpstr>
      <vt:lpstr>Hamster dagritme &amp; voortplantingsgedrag</vt:lpstr>
      <vt:lpstr>Hamster omgang </vt:lpstr>
      <vt:lpstr>Hamster welzijnsprobleem &amp; hamstertaal</vt:lpstr>
      <vt:lpstr>Gerbil</vt:lpstr>
      <vt:lpstr>Gerbil voortplanting</vt:lpstr>
      <vt:lpstr>Gerbil informatie</vt:lpstr>
      <vt:lpstr>Muis sociaal gedrag</vt:lpstr>
      <vt:lpstr>Muis Foerageer &amp; Dagritme &amp; Voortplanting</vt:lpstr>
      <vt:lpstr>Muis Territorium &amp; Gedrag &amp; Welzijnsprobleem</vt:lpstr>
      <vt:lpstr>Rat geluiden</vt:lpstr>
      <vt:lpstr>Rat lichaamstaal</vt:lpstr>
    </vt:vector>
  </TitlesOfParts>
  <Company>Gebruiker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Cavia</dc:title>
  <dc:creator>Sanne</dc:creator>
  <cp:lastModifiedBy>Weijden, Yorike van der</cp:lastModifiedBy>
  <cp:revision>23</cp:revision>
  <dcterms:created xsi:type="dcterms:W3CDTF">2017-11-08T07:46:28Z</dcterms:created>
  <dcterms:modified xsi:type="dcterms:W3CDTF">2017-11-21T13:33:53Z</dcterms:modified>
</cp:coreProperties>
</file>